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67"/>
  </p:notesMasterIdLst>
  <p:sldIdLst>
    <p:sldId id="257" r:id="rId3"/>
    <p:sldId id="422" r:id="rId4"/>
    <p:sldId id="1034" r:id="rId5"/>
    <p:sldId id="258" r:id="rId6"/>
    <p:sldId id="302" r:id="rId7"/>
    <p:sldId id="303" r:id="rId8"/>
    <p:sldId id="305" r:id="rId9"/>
    <p:sldId id="306" r:id="rId10"/>
    <p:sldId id="304" r:id="rId11"/>
    <p:sldId id="307" r:id="rId12"/>
    <p:sldId id="1035" r:id="rId13"/>
    <p:sldId id="259" r:id="rId14"/>
    <p:sldId id="1028" r:id="rId15"/>
    <p:sldId id="997" r:id="rId16"/>
    <p:sldId id="260" r:id="rId17"/>
    <p:sldId id="261" r:id="rId18"/>
    <p:sldId id="265" r:id="rId19"/>
    <p:sldId id="308" r:id="rId20"/>
    <p:sldId id="1036" r:id="rId21"/>
    <p:sldId id="263" r:id="rId22"/>
    <p:sldId id="264" r:id="rId23"/>
    <p:sldId id="262" r:id="rId24"/>
    <p:sldId id="266" r:id="rId25"/>
    <p:sldId id="267" r:id="rId26"/>
    <p:sldId id="268" r:id="rId27"/>
    <p:sldId id="269" r:id="rId28"/>
    <p:sldId id="270" r:id="rId29"/>
    <p:sldId id="271" r:id="rId30"/>
    <p:sldId id="300" r:id="rId31"/>
    <p:sldId id="272" r:id="rId32"/>
    <p:sldId id="276" r:id="rId33"/>
    <p:sldId id="274" r:id="rId34"/>
    <p:sldId id="277" r:id="rId35"/>
    <p:sldId id="278" r:id="rId36"/>
    <p:sldId id="279" r:id="rId37"/>
    <p:sldId id="1031" r:id="rId38"/>
    <p:sldId id="280" r:id="rId39"/>
    <p:sldId id="281" r:id="rId40"/>
    <p:sldId id="282" r:id="rId41"/>
    <p:sldId id="283" r:id="rId42"/>
    <p:sldId id="284" r:id="rId43"/>
    <p:sldId id="285" r:id="rId44"/>
    <p:sldId id="275" r:id="rId45"/>
    <p:sldId id="286" r:id="rId46"/>
    <p:sldId id="287" r:id="rId47"/>
    <p:sldId id="313" r:id="rId48"/>
    <p:sldId id="289" r:id="rId49"/>
    <p:sldId id="1037" r:id="rId50"/>
    <p:sldId id="984" r:id="rId51"/>
    <p:sldId id="273" r:id="rId52"/>
    <p:sldId id="291" r:id="rId53"/>
    <p:sldId id="290" r:id="rId54"/>
    <p:sldId id="293" r:id="rId55"/>
    <p:sldId id="294" r:id="rId56"/>
    <p:sldId id="309" r:id="rId57"/>
    <p:sldId id="295" r:id="rId58"/>
    <p:sldId id="1038" r:id="rId59"/>
    <p:sldId id="296" r:id="rId60"/>
    <p:sldId id="297" r:id="rId61"/>
    <p:sldId id="298" r:id="rId62"/>
    <p:sldId id="299" r:id="rId63"/>
    <p:sldId id="310" r:id="rId64"/>
    <p:sldId id="312" r:id="rId65"/>
    <p:sldId id="311" r:id="rId6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3">
          <p15:clr>
            <a:srgbClr val="A4A3A4"/>
          </p15:clr>
        </p15:guide>
        <p15:guide id="2" pos="2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1" autoAdjust="0"/>
    <p:restoredTop sz="94767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208" y="312"/>
      </p:cViewPr>
      <p:guideLst>
        <p:guide orient="horz" pos="2753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724CF-CC38-E648-9A14-32432039C793}" type="datetimeFigureOut">
              <a:rPr lang="fr-FR" smtClean="0"/>
              <a:t>07/10/2022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Cliquez pour modifier les styles du texte du masque</a:t>
            </a:r>
          </a:p>
          <a:p>
            <a:pPr lvl="1"/>
            <a:r>
              <a:rPr lang="x-none"/>
              <a:t>Deuxième niveau</a:t>
            </a:r>
          </a:p>
          <a:p>
            <a:pPr lvl="2"/>
            <a:r>
              <a:rPr lang="x-none"/>
              <a:t>Troisième niveau</a:t>
            </a:r>
          </a:p>
          <a:p>
            <a:pPr lvl="3"/>
            <a:r>
              <a:rPr lang="x-none"/>
              <a:t>Quatrième niveau</a:t>
            </a:r>
          </a:p>
          <a:p>
            <a:pPr lvl="4"/>
            <a:r>
              <a:rPr lang="x-none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CE73D-088E-F84A-AE26-3D68005D2E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7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23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964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96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96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964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382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D5352D-297D-D44F-86C9-97233D328031}" type="slidenum">
              <a:rPr lang="fr-FR" sz="1100">
                <a:latin typeface="Times New Roman" charset="0"/>
              </a:rPr>
              <a:pPr/>
              <a:t>56</a:t>
            </a:fld>
            <a:endParaRPr lang="fr-FR" sz="1100">
              <a:latin typeface="Times New Roman" charset="0"/>
            </a:endParaRPr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317" y="4342191"/>
            <a:ext cx="5033367" cy="41154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CE73D-088E-F84A-AE26-3D68005D2EDD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770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14E3F-9232-BE4D-850E-9C36001AFB9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43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A5364B-00C8-3743-8781-3D669FFA14D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00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8E0E3-639A-CA4B-8AA2-46D2430AB93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55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888D7-B33A-D345-B76D-65D8AC53E38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147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D9ACE30-9760-354F-9433-1C9CBB55B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26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1B67BE9-721B-9243-8052-05139B473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30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B42D2C0-B197-5840-8093-13C8F43FE3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15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AD7DFC0-126B-9D44-9A22-18D071B50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9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2292E11-5214-0040-89F7-F4A47D93DC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0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163CC4-8E68-8841-B9BE-E4F3C0832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61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8426E3-D6A8-1C4C-A983-7D835EB238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1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A2E3D-24EA-6A4B-A6B9-E573570321E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2406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0AE0B1D-9E2B-BA4A-AAB6-8CBCB42912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190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0D70B52-5CA7-A04F-ADF9-96EFC42CB5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33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4268E20-570A-BA44-9039-D22E5C60E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72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DA28BA0-E373-C347-8D7F-6FBB34FCE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04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8CEA5-89EC-6F45-91A5-D324CE31F9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8426F-B6FB-FB4E-A920-165F8746CF9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15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E3DA7-4CA9-E342-AEDA-2258E29F531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50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B695F-27DD-D74F-9799-688E8DC6312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7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8C097-E298-4943-BD5B-64D67D76395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99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D5CDD-C538-9746-9F59-831396C53D6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77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4EAB6-36F3-384E-9455-2CC1303C752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431A6-5B64-6046-8080-6337591BF19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02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FFFFFF"/>
                </a:solidFill>
                <a:latin typeface="Times New Roman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CB1399BC-E7CA-504B-93A1-495E8704A888}" type="slidenum">
              <a:rPr lang="fr-FR"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212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hlink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Times New Roman" pitchFamily="18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E2C6EF9-2A3C-7845-A176-AE13F2D43E16}" type="slidenum">
              <a:rPr lang="en-US"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9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1.jpeg"/><Relationship Id="rId2" Type="http://schemas.openxmlformats.org/officeDocument/2006/relationships/audio" Target="../media/audio3.bin"/><Relationship Id="rId1" Type="http://schemas.openxmlformats.org/officeDocument/2006/relationships/slideLayout" Target="../slideLayouts/slideLayout24.xml"/><Relationship Id="rId6" Type="http://schemas.openxmlformats.org/officeDocument/2006/relationships/audio" Target="../media/audio5.bin"/><Relationship Id="rId5" Type="http://schemas.openxmlformats.org/officeDocument/2006/relationships/image" Target="../media/image40.jpeg"/><Relationship Id="rId4" Type="http://schemas.openxmlformats.org/officeDocument/2006/relationships/audio" Target="../media/audio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4.xml"/><Relationship Id="rId5" Type="http://schemas.openxmlformats.org/officeDocument/2006/relationships/audio" Target="../media/audio7.bin"/><Relationship Id="rId4" Type="http://schemas.openxmlformats.org/officeDocument/2006/relationships/audio" Target="../media/audio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bin"/><Relationship Id="rId2" Type="http://schemas.openxmlformats.org/officeDocument/2006/relationships/audio" Target="../media/audio6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bin"/><Relationship Id="rId2" Type="http://schemas.openxmlformats.org/officeDocument/2006/relationships/audio" Target="../media/audio6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bin"/><Relationship Id="rId2" Type="http://schemas.openxmlformats.org/officeDocument/2006/relationships/audio" Target="../media/audio6.bin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bin"/><Relationship Id="rId2" Type="http://schemas.openxmlformats.org/officeDocument/2006/relationships/audio" Target="../media/audio6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jpg"/><Relationship Id="rId4" Type="http://schemas.openxmlformats.org/officeDocument/2006/relationships/audio" Target="../media/audio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bin"/><Relationship Id="rId2" Type="http://schemas.openxmlformats.org/officeDocument/2006/relationships/audio" Target="../media/audio8.bin"/><Relationship Id="rId1" Type="http://schemas.openxmlformats.org/officeDocument/2006/relationships/slideLayout" Target="../slideLayouts/slideLayout18.xml"/><Relationship Id="rId6" Type="http://schemas.openxmlformats.org/officeDocument/2006/relationships/audio" Target="../media/audio12.bin"/><Relationship Id="rId5" Type="http://schemas.openxmlformats.org/officeDocument/2006/relationships/audio" Target="../media/audio11.bin"/><Relationship Id="rId4" Type="http://schemas.openxmlformats.org/officeDocument/2006/relationships/audio" Target="../media/audio1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4.bin"/><Relationship Id="rId2" Type="http://schemas.openxmlformats.org/officeDocument/2006/relationships/audio" Target="../media/audio13.bin"/><Relationship Id="rId1" Type="http://schemas.openxmlformats.org/officeDocument/2006/relationships/slideLayout" Target="../slideLayouts/slideLayout18.xml"/><Relationship Id="rId4" Type="http://schemas.openxmlformats.org/officeDocument/2006/relationships/audio" Target="../media/audio15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soundsnstuff/voiceA.A3.wav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6.bin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2.wav"/><Relationship Id="rId7" Type="http://schemas.openxmlformats.org/officeDocument/2006/relationships/image" Target="../media/image5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p3"/><Relationship Id="rId13" Type="http://schemas.microsoft.com/office/2007/relationships/media" Target="../media/media9.wav"/><Relationship Id="rId18" Type="http://schemas.openxmlformats.org/officeDocument/2006/relationships/audio" Target="../media/media11.wav"/><Relationship Id="rId3" Type="http://schemas.microsoft.com/office/2007/relationships/media" Target="../media/media4.mp3"/><Relationship Id="rId7" Type="http://schemas.microsoft.com/office/2007/relationships/media" Target="../media/media6.mp3"/><Relationship Id="rId12" Type="http://schemas.openxmlformats.org/officeDocument/2006/relationships/audio" Target="../media/media8.wav"/><Relationship Id="rId17" Type="http://schemas.microsoft.com/office/2007/relationships/media" Target="../media/media11.wav"/><Relationship Id="rId2" Type="http://schemas.openxmlformats.org/officeDocument/2006/relationships/audio" Target="../media/media3.wav"/><Relationship Id="rId16" Type="http://schemas.openxmlformats.org/officeDocument/2006/relationships/audio" Target="../media/media10.wav"/><Relationship Id="rId20" Type="http://schemas.openxmlformats.org/officeDocument/2006/relationships/image" Target="../media/image57.png"/><Relationship Id="rId1" Type="http://schemas.microsoft.com/office/2007/relationships/media" Target="../media/media3.wav"/><Relationship Id="rId6" Type="http://schemas.openxmlformats.org/officeDocument/2006/relationships/audio" Target="../media/media5.mp3"/><Relationship Id="rId11" Type="http://schemas.microsoft.com/office/2007/relationships/media" Target="../media/media8.wav"/><Relationship Id="rId5" Type="http://schemas.microsoft.com/office/2007/relationships/media" Target="../media/media5.mp3"/><Relationship Id="rId15" Type="http://schemas.microsoft.com/office/2007/relationships/media" Target="../media/media10.wav"/><Relationship Id="rId10" Type="http://schemas.openxmlformats.org/officeDocument/2006/relationships/audio" Target="../media/media7.mp3"/><Relationship Id="rId19" Type="http://schemas.openxmlformats.org/officeDocument/2006/relationships/slideLayout" Target="../slideLayouts/slideLayout24.xml"/><Relationship Id="rId4" Type="http://schemas.openxmlformats.org/officeDocument/2006/relationships/audio" Target="../media/media4.mp3"/><Relationship Id="rId9" Type="http://schemas.microsoft.com/office/2007/relationships/media" Target="../media/media7.mp3"/><Relationship Id="rId14" Type="http://schemas.openxmlformats.org/officeDocument/2006/relationships/audio" Target="../media/media9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7.bin"/><Relationship Id="rId7" Type="http://schemas.openxmlformats.org/officeDocument/2006/relationships/image" Target="../media/image69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jpeg"/><Relationship Id="rId5" Type="http://schemas.openxmlformats.org/officeDocument/2006/relationships/slide" Target="slide24.xml"/><Relationship Id="rId4" Type="http://schemas.openxmlformats.org/officeDocument/2006/relationships/audio" Target="../media/audio18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audio" Target="file://localhost/Users/dp/Dropbox%20(Equipe%20Audition)/cours/ressources/stuff/daniel-figs/cochex/4ch.wav" TargetMode="External"/><Relationship Id="rId13" Type="http://schemas.openxmlformats.org/officeDocument/2006/relationships/slideLayout" Target="../slideLayouts/slideLayout24.xml"/><Relationship Id="rId3" Type="http://schemas.microsoft.com/office/2007/relationships/media" Target="file://localhost/Users/dp/Dropbox%20(Equipe%20Audition)/cours/ressources/stuff/daniel-figs/cochex/2ch.wav" TargetMode="External"/><Relationship Id="rId7" Type="http://schemas.microsoft.com/office/2007/relationships/media" Target="file://localhost/Users/dp/Dropbox%20(Equipe%20Audition)/cours/ressources/stuff/daniel-figs/cochex/4ch.wav" TargetMode="External"/><Relationship Id="rId12" Type="http://schemas.openxmlformats.org/officeDocument/2006/relationships/audio" Target="file://localhost/Users/dp/Dropbox%20(Equipe%20Audition)/cours/ressources/stuff/daniel-figs/cochex/8ch.wav" TargetMode="External"/><Relationship Id="rId2" Type="http://schemas.openxmlformats.org/officeDocument/2006/relationships/audio" Target="file://localhost/Users/dp/Dropbox%20(Equipe%20Audition)/cours/ressources/stuff/daniel-figs/cochex/1ch.wav" TargetMode="External"/><Relationship Id="rId1" Type="http://schemas.microsoft.com/office/2007/relationships/media" Target="file://localhost/Users/dp/Dropbox%20(Equipe%20Audition)/cours/ressources/stuff/daniel-figs/cochex/1ch.wav" TargetMode="External"/><Relationship Id="rId6" Type="http://schemas.openxmlformats.org/officeDocument/2006/relationships/audio" Target="file://localhost/Users/dp/Dropbox%20(Equipe%20Audition)/cours/stuff/daniel-figs/cochex/3ch.wav" TargetMode="External"/><Relationship Id="rId11" Type="http://schemas.microsoft.com/office/2007/relationships/media" Target="file://localhost/Users/dp/Dropbox%20(Equipe%20Audition)/cours/ressources/stuff/daniel-figs/cochex/8ch.wav" TargetMode="External"/><Relationship Id="rId5" Type="http://schemas.microsoft.com/office/2007/relationships/media" Target="file://localhost/Users/dp/Dropbox%20(Equipe%20Audition)/cours/stuff/daniel-figs/cochex/3ch.wav" TargetMode="External"/><Relationship Id="rId15" Type="http://schemas.openxmlformats.org/officeDocument/2006/relationships/image" Target="../media/image72.png"/><Relationship Id="rId10" Type="http://schemas.openxmlformats.org/officeDocument/2006/relationships/audio" Target="file://localhost/Users/dp/Dropbox%20(Equipe%20Audition)/cours/ressources/stuff/daniel-figs/cochex/6ch.wav" TargetMode="External"/><Relationship Id="rId4" Type="http://schemas.openxmlformats.org/officeDocument/2006/relationships/audio" Target="file://localhost/Users/dp/Dropbox%20(Equipe%20Audition)/cours/ressources/stuff/daniel-figs/cochex/2ch.wav" TargetMode="External"/><Relationship Id="rId9" Type="http://schemas.microsoft.com/office/2007/relationships/media" Target="file://localhost/Users/dp/Dropbox%20(Equipe%20Audition)/cours/ressources/stuff/daniel-figs/cochex/6ch.wav" TargetMode="External"/><Relationship Id="rId14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microsoft.com/office/2007/relationships/media" Target="../media/media13.wav"/><Relationship Id="rId7" Type="http://schemas.openxmlformats.org/officeDocument/2006/relationships/image" Target="../media/image57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76.wmf"/><Relationship Id="rId5" Type="http://schemas.openxmlformats.org/officeDocument/2006/relationships/slideLayout" Target="../slideLayouts/slideLayout24.xml"/><Relationship Id="rId4" Type="http://schemas.openxmlformats.org/officeDocument/2006/relationships/audio" Target="../media/media13.wav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audio" Target="../media/audio22.bin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audio" Target="../media/audio19.bin"/><Relationship Id="rId1" Type="http://schemas.openxmlformats.org/officeDocument/2006/relationships/slideLayout" Target="../slideLayouts/slideLayout24.xml"/><Relationship Id="rId6" Type="http://schemas.openxmlformats.org/officeDocument/2006/relationships/audio" Target="../media/audio21.bin"/><Relationship Id="rId5" Type="http://schemas.openxmlformats.org/officeDocument/2006/relationships/image" Target="../media/image79.png"/><Relationship Id="rId4" Type="http://schemas.openxmlformats.org/officeDocument/2006/relationships/audio" Target="../media/audio20.bin"/><Relationship Id="rId9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7575"/>
            <a:ext cx="7772400" cy="1143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en-GB">
                <a:solidFill>
                  <a:srgbClr val="FF0000"/>
                </a:solidFill>
                <a:latin typeface="Arial" charset="0"/>
              </a:rPr>
              <a:t>Perception </a:t>
            </a:r>
            <a:r>
              <a:rPr lang="en-GB" dirty="0" err="1">
                <a:solidFill>
                  <a:srgbClr val="FF0000"/>
                </a:solidFill>
                <a:latin typeface="Arial" charset="0"/>
              </a:rPr>
              <a:t>auditive</a:t>
            </a:r>
            <a:endParaRPr lang="fr-FR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828675" y="4411663"/>
            <a:ext cx="71723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cs typeface="ＭＳ Ｐゴシック" charset="0"/>
              </a:rPr>
              <a:t>Daniel </a:t>
            </a:r>
            <a:r>
              <a:rPr lang="en-GB" dirty="0" err="1">
                <a:solidFill>
                  <a:srgbClr val="000000"/>
                </a:solidFill>
                <a:cs typeface="ＭＳ Ｐゴシック" charset="0"/>
              </a:rPr>
              <a:t>Pressnitzer</a:t>
            </a:r>
            <a:endParaRPr lang="en-GB" dirty="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Laboratoire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des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Systèmes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Perceptifs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, CNRS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&amp;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Département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d’études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cognitives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Ecole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normale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supérieure</a:t>
            </a:r>
            <a:endParaRPr lang="en-GB" sz="1600" dirty="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29 rue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d’Ulm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, 75230 Paris </a:t>
            </a: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cedex</a:t>
            </a:r>
            <a:r>
              <a:rPr lang="en-GB" sz="1600" dirty="0">
                <a:solidFill>
                  <a:srgbClr val="000000"/>
                </a:solidFill>
                <a:cs typeface="ＭＳ Ｐゴシック" charset="0"/>
              </a:rPr>
              <a:t> 05</a:t>
            </a: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cs typeface="ＭＳ Ｐゴシック" charset="0"/>
            </a:endParaRPr>
          </a:p>
          <a:p>
            <a:pPr lvl="2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err="1">
                <a:solidFill>
                  <a:srgbClr val="000000"/>
                </a:solidFill>
                <a:cs typeface="ＭＳ Ｐゴシック" charset="0"/>
              </a:rPr>
              <a:t>daniel.pressnitzer@ens.fr</a:t>
            </a:r>
            <a:endParaRPr lang="en-GB" sz="1600" dirty="0">
              <a:solidFill>
                <a:srgbClr val="000000"/>
              </a:solidFill>
              <a:cs typeface="ＭＳ Ｐゴシック" charset="0"/>
            </a:endParaRPr>
          </a:p>
        </p:txBody>
      </p:sp>
      <p:pic>
        <p:nvPicPr>
          <p:cNvPr id="54275" name="Picture 11" descr="incrus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6688" y="2357438"/>
            <a:ext cx="3810000" cy="1719262"/>
          </a:xfr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609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Digression…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96" y="1982279"/>
            <a:ext cx="2891396" cy="423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547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2354919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24" y="1750829"/>
            <a:ext cx="3672945" cy="4433461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Existence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region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of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sound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? dB SPL</a:t>
            </a:r>
          </a:p>
        </p:txBody>
      </p:sp>
    </p:spTree>
    <p:extLst>
      <p:ext uri="{BB962C8B-B14F-4D97-AF65-F5344CB8AC3E}">
        <p14:creationId xmlns:p14="http://schemas.microsoft.com/office/powerpoint/2010/main" val="65915767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D690AA48-9ABB-1FFC-C241-38D54F885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Audibility threshold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266237D-4139-23B5-3B08-A68E4FB2F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14" y="4849877"/>
            <a:ext cx="8975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What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smallest</a:t>
            </a:r>
            <a:r>
              <a:rPr lang="es-ES" sz="2400" dirty="0"/>
              <a:t> </a:t>
            </a:r>
            <a:r>
              <a:rPr lang="es-ES" sz="2400" dirty="0" err="1"/>
              <a:t>sound</a:t>
            </a:r>
            <a:r>
              <a:rPr lang="es-ES" sz="2400" dirty="0"/>
              <a:t> </a:t>
            </a:r>
            <a:r>
              <a:rPr lang="es-ES" sz="2400" dirty="0" err="1"/>
              <a:t>intensity</a:t>
            </a:r>
            <a:r>
              <a:rPr lang="es-ES" sz="2400" dirty="0"/>
              <a:t> </a:t>
            </a:r>
            <a:r>
              <a:rPr lang="es-ES" sz="2400" dirty="0" err="1"/>
              <a:t>that</a:t>
            </a:r>
            <a:r>
              <a:rPr lang="es-ES" sz="2400" dirty="0"/>
              <a:t> can be </a:t>
            </a:r>
            <a:r>
              <a:rPr lang="es-ES" sz="2400" dirty="0" err="1"/>
              <a:t>perceived</a:t>
            </a:r>
            <a:r>
              <a:rPr lang="es-E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5EB59-B440-6141-A062-5AE0E243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21" y="1611710"/>
            <a:ext cx="3110556" cy="31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795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defTabSz="914400">
              <a:defRPr/>
            </a:pPr>
            <a:endParaRPr lang="en-US" sz="3600" kern="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9B5B8-925D-96ED-1F0A-2AC00C6C8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0"/>
          <a:stretch/>
        </p:blipFill>
        <p:spPr>
          <a:xfrm>
            <a:off x="0" y="843997"/>
            <a:ext cx="6045200" cy="1164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F2940-13C7-B3A8-8562-45A207D48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7" y="1875351"/>
            <a:ext cx="5704566" cy="472232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37B5ACC6-D393-3A46-472C-96431A714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14" y="4849877"/>
            <a:ext cx="89757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Measured</a:t>
            </a:r>
            <a:r>
              <a:rPr lang="es-ES" sz="2400" dirty="0"/>
              <a:t> </a:t>
            </a:r>
            <a:r>
              <a:rPr lang="es-ES" sz="2400" dirty="0" err="1"/>
              <a:t>with</a:t>
            </a:r>
            <a:r>
              <a:rPr lang="es-ES" sz="2400" dirty="0"/>
              <a:t> pure tones at </a:t>
            </a:r>
            <a:r>
              <a:rPr lang="es-ES" sz="2400" dirty="0" err="1"/>
              <a:t>different</a:t>
            </a:r>
            <a:r>
              <a:rPr lang="es-ES" sz="2400" dirty="0"/>
              <a:t> </a:t>
            </a:r>
            <a:r>
              <a:rPr lang="es-ES" sz="2400" dirty="0" err="1"/>
              <a:t>frequencies</a:t>
            </a: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Audibility</a:t>
            </a:r>
            <a:r>
              <a:rPr lang="es-ES" sz="2400" dirty="0"/>
              <a:t> </a:t>
            </a:r>
            <a:r>
              <a:rPr lang="es-ES" sz="2400" dirty="0" err="1"/>
              <a:t>threshold</a:t>
            </a:r>
            <a:r>
              <a:rPr lang="es-ES" sz="2400" dirty="0"/>
              <a:t> </a:t>
            </a:r>
            <a:r>
              <a:rPr lang="es-ES" sz="2400" dirty="0" err="1"/>
              <a:t>depends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err="1"/>
              <a:t>frequency</a:t>
            </a:r>
            <a:endParaRPr lang="es-E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024B32-9289-71D5-977D-BDD0C4C1FD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/>
          <a:stretch/>
        </p:blipFill>
        <p:spPr>
          <a:xfrm>
            <a:off x="516692" y="2180927"/>
            <a:ext cx="5011815" cy="2607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5E9C61-45B0-552F-FBF9-03E5962FF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71" y="2390536"/>
            <a:ext cx="2269038" cy="229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42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Minimum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audible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pressure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vs mínimum audible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field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4" y="2358571"/>
            <a:ext cx="3875313" cy="36376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311" y="2334381"/>
            <a:ext cx="3673811" cy="3637675"/>
          </a:xfrm>
          <a:prstGeom prst="rect">
            <a:avLst/>
          </a:prstGeom>
        </p:spPr>
      </p:pic>
      <p:sp>
        <p:nvSpPr>
          <p:cNvPr id="10" name="ZoneTexte 9"/>
          <p:cNvSpPr txBox="1">
            <a:spLocks noChangeArrowheads="1"/>
          </p:cNvSpPr>
          <p:nvPr/>
        </p:nvSpPr>
        <p:spPr bwMode="auto">
          <a:xfrm>
            <a:off x="4922098" y="6550025"/>
            <a:ext cx="42568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Killion</a:t>
            </a:r>
            <a:r>
              <a:rPr lang="fr-FR" sz="1400" dirty="0">
                <a:solidFill>
                  <a:srgbClr val="000000"/>
                </a:solidFill>
              </a:rPr>
              <a:t>, 1978; Shaw, 1974; </a:t>
            </a:r>
            <a:r>
              <a:rPr lang="fr-FR" sz="1400" dirty="0" err="1">
                <a:solidFill>
                  <a:srgbClr val="000000"/>
                </a:solidFill>
              </a:rPr>
              <a:t>reprinted</a:t>
            </a:r>
            <a:r>
              <a:rPr lang="fr-FR" sz="1400" dirty="0">
                <a:solidFill>
                  <a:srgbClr val="000000"/>
                </a:solidFill>
              </a:rPr>
              <a:t> in Moore, 2013</a:t>
            </a:r>
          </a:p>
        </p:txBody>
      </p:sp>
    </p:spTree>
    <p:extLst>
      <p:ext uri="{BB962C8B-B14F-4D97-AF65-F5344CB8AC3E}">
        <p14:creationId xmlns:p14="http://schemas.microsoft.com/office/powerpoint/2010/main" val="42004001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44475" y="2265363"/>
            <a:ext cx="8040984" cy="19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fr-FR" dirty="0" err="1"/>
              <a:t>Demo</a:t>
            </a:r>
            <a:r>
              <a:rPr lang="fr-FR" dirty="0"/>
              <a:t> [ASA 17]:</a:t>
            </a:r>
          </a:p>
          <a:p>
            <a:pPr>
              <a:lnSpc>
                <a:spcPct val="130000"/>
              </a:lnSpc>
            </a:pPr>
            <a:r>
              <a:rPr lang="fr-FR" dirty="0"/>
              <a:t>Pure </a:t>
            </a:r>
            <a:r>
              <a:rPr lang="fr-FR" dirty="0" err="1"/>
              <a:t>tones</a:t>
            </a:r>
            <a:r>
              <a:rPr lang="fr-FR" dirty="0"/>
              <a:t> at </a:t>
            </a:r>
            <a:r>
              <a:rPr lang="en-GB" dirty="0"/>
              <a:t>125, 250, 500, 1000, 2000, 4000 et 8000Hz</a:t>
            </a:r>
          </a:p>
          <a:p>
            <a:pPr>
              <a:lnSpc>
                <a:spcPct val="130000"/>
              </a:lnSpc>
            </a:pPr>
            <a:r>
              <a:rPr lang="en-GB" dirty="0"/>
              <a:t>Decreasing intensity, 5dB steps for all frequencies</a:t>
            </a:r>
          </a:p>
          <a:p>
            <a:pPr>
              <a:lnSpc>
                <a:spcPct val="130000"/>
              </a:lnSpc>
            </a:pPr>
            <a:r>
              <a:rPr lang="en-GB" dirty="0"/>
              <a:t>Count how many steps you can hear?</a:t>
            </a:r>
            <a:endParaRPr lang="fr-FR" dirty="0"/>
          </a:p>
        </p:txBody>
      </p:sp>
      <p:pic>
        <p:nvPicPr>
          <p:cNvPr id="3" name="Image 2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53" y="5080000"/>
            <a:ext cx="2057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784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Audiogram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25" y="3192293"/>
            <a:ext cx="4486141" cy="287192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6" y="3043550"/>
            <a:ext cx="3834225" cy="3249506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Clinical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scale</a:t>
            </a:r>
            <a:r>
              <a:rPr lang="es-ES" sz="2400" dirty="0">
                <a:solidFill>
                  <a:srgbClr val="000000"/>
                </a:solidFill>
              </a:rPr>
              <a:t>: dB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HL (Hearing Level)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Presbyacousis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914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Audiogram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>
                <a:solidFill>
                  <a:srgbClr val="000000"/>
                </a:solidFill>
              </a:rPr>
              <a:t>Link </a:t>
            </a:r>
            <a:r>
              <a:rPr lang="es-ES" sz="2400" dirty="0" err="1">
                <a:solidFill>
                  <a:srgbClr val="000000"/>
                </a:solidFill>
              </a:rPr>
              <a:t>between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behavioral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thresholds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auditory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nerve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activity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623" y="2695872"/>
            <a:ext cx="4291646" cy="3329277"/>
          </a:xfrm>
          <a:prstGeom prst="rect">
            <a:avLst/>
          </a:prstGeom>
        </p:spPr>
      </p:pic>
      <p:sp>
        <p:nvSpPr>
          <p:cNvPr id="8" name="ZoneTexte 9"/>
          <p:cNvSpPr txBox="1">
            <a:spLocks noChangeArrowheads="1"/>
          </p:cNvSpPr>
          <p:nvPr/>
        </p:nvSpPr>
        <p:spPr bwMode="auto">
          <a:xfrm>
            <a:off x="7655329" y="6550025"/>
            <a:ext cx="1488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Joris et al., 2011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E4E6B886-7C23-C8E9-E244-1AF3397DD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6947" y="4664217"/>
            <a:ext cx="10283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?!??</a:t>
            </a:r>
          </a:p>
        </p:txBody>
      </p:sp>
    </p:spTree>
    <p:extLst>
      <p:ext uri="{BB962C8B-B14F-4D97-AF65-F5344CB8AC3E}">
        <p14:creationId xmlns:p14="http://schemas.microsoft.com/office/powerpoint/2010/main" val="4090338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,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992481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17575"/>
            <a:ext cx="7772400" cy="1143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en-GB" dirty="0" err="1">
                <a:solidFill>
                  <a:srgbClr val="FF0000"/>
                </a:solidFill>
                <a:latin typeface="Arial" charset="0"/>
              </a:rPr>
              <a:t>CogSci</a:t>
            </a:r>
            <a:r>
              <a:rPr lang="en-GB">
                <a:solidFill>
                  <a:srgbClr val="FF0000"/>
                </a:solidFill>
                <a:latin typeface="Arial" charset="0"/>
              </a:rPr>
              <a:t> 307: Auditory </a:t>
            </a:r>
            <a:r>
              <a:rPr lang="en-GB" dirty="0">
                <a:solidFill>
                  <a:srgbClr val="FF0000"/>
                </a:solidFill>
                <a:latin typeface="Arial" charset="0"/>
              </a:rPr>
              <a:t>P</a:t>
            </a:r>
            <a:r>
              <a:rPr lang="en-GB">
                <a:solidFill>
                  <a:srgbClr val="FF0000"/>
                </a:solidFill>
                <a:latin typeface="Arial" charset="0"/>
              </a:rPr>
              <a:t>erception</a:t>
            </a:r>
            <a:endParaRPr lang="fr-FR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828675" y="4411663"/>
            <a:ext cx="71723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algn="ctr"/>
            <a:r>
              <a:rPr lang="en-GB">
                <a:solidFill>
                  <a:srgbClr val="000000"/>
                </a:solidFill>
              </a:rPr>
              <a:t>Daniel Pressnitzer</a:t>
            </a:r>
          </a:p>
          <a:p>
            <a:pPr lvl="2" algn="ctr"/>
            <a:endParaRPr lang="en-GB" sz="1600">
              <a:solidFill>
                <a:srgbClr val="000000"/>
              </a:solidFill>
            </a:endParaRPr>
          </a:p>
          <a:p>
            <a:pPr lvl="2" algn="ctr"/>
            <a:r>
              <a:rPr lang="en-GB" sz="1600">
                <a:solidFill>
                  <a:srgbClr val="000000"/>
                </a:solidFill>
              </a:rPr>
              <a:t>Laboratoire des Systèmes Perceptifs, CNRS</a:t>
            </a:r>
          </a:p>
          <a:p>
            <a:pPr lvl="2" algn="ctr"/>
            <a:r>
              <a:rPr lang="en-GB" sz="1600">
                <a:solidFill>
                  <a:srgbClr val="000000"/>
                </a:solidFill>
              </a:rPr>
              <a:t>&amp; Département d’études cognitives, Ecole normale supérieure</a:t>
            </a:r>
          </a:p>
          <a:p>
            <a:pPr lvl="2" algn="ctr"/>
            <a:r>
              <a:rPr lang="en-GB" sz="1600">
                <a:solidFill>
                  <a:srgbClr val="000000"/>
                </a:solidFill>
              </a:rPr>
              <a:t>29 rue d’Ulm, 75230 Paris cedex 05</a:t>
            </a:r>
          </a:p>
          <a:p>
            <a:pPr lvl="2" algn="ctr"/>
            <a:endParaRPr lang="en-GB" sz="1600">
              <a:solidFill>
                <a:srgbClr val="000000"/>
              </a:solidFill>
            </a:endParaRPr>
          </a:p>
          <a:p>
            <a:pPr lvl="2" algn="ctr"/>
            <a:r>
              <a:rPr lang="en-GB" sz="1600">
                <a:solidFill>
                  <a:srgbClr val="000000"/>
                </a:solidFill>
              </a:rPr>
              <a:t>daniel.pressnitzer@ens.fr</a:t>
            </a:r>
          </a:p>
        </p:txBody>
      </p:sp>
      <p:pic>
        <p:nvPicPr>
          <p:cNvPr id="54275" name="Picture 11" descr="incrus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6688" y="2357438"/>
            <a:ext cx="3810000" cy="1719262"/>
          </a:xfr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4" descr="maskpatter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5" y="2207915"/>
            <a:ext cx="4350072" cy="4098914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496312" y="3627088"/>
            <a:ext cx="309562" cy="609838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V="1">
            <a:off x="891474" y="3387613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891474" y="4225813"/>
            <a:ext cx="159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1651887" y="3543188"/>
            <a:ext cx="0" cy="682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188462" y="4256905"/>
            <a:ext cx="3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f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359" y="3383000"/>
            <a:ext cx="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</a:t>
            </a: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1918695" y="3627088"/>
            <a:ext cx="0" cy="5987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2188462" y="3970346"/>
            <a:ext cx="0" cy="25388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EE4CBBC7-055E-142B-BEA4-F4DEC45A0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Simultaneous masking</a:t>
            </a:r>
          </a:p>
        </p:txBody>
      </p:sp>
    </p:spTree>
    <p:extLst>
      <p:ext uri="{BB962C8B-B14F-4D97-AF65-F5344CB8AC3E}">
        <p14:creationId xmlns:p14="http://schemas.microsoft.com/office/powerpoint/2010/main" val="8013758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4" grpId="1" animBg="1"/>
      <p:bldP spid="17" grpId="0" animBg="1"/>
      <p:bldP spid="17" grpId="1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68275" y="3490913"/>
            <a:ext cx="8545513" cy="19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fr-FR" dirty="0" err="1"/>
              <a:t>Demo</a:t>
            </a:r>
            <a:r>
              <a:rPr lang="fr-FR" dirty="0"/>
              <a:t> [ASA 22]: </a:t>
            </a:r>
            <a:r>
              <a:rPr lang="en-US" dirty="0"/>
              <a:t>Tone with decreasing amplitude + masker</a:t>
            </a:r>
            <a:endParaRPr lang="fr-FR" altLang="ja-JP" dirty="0"/>
          </a:p>
          <a:p>
            <a:pPr>
              <a:lnSpc>
                <a:spcPct val="130000"/>
              </a:lnSpc>
            </a:pPr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steps</a:t>
            </a:r>
            <a:r>
              <a:rPr lang="fr-FR" dirty="0"/>
              <a:t> can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? </a:t>
            </a:r>
          </a:p>
          <a:p>
            <a:pPr>
              <a:lnSpc>
                <a:spcPct val="130000"/>
              </a:lnSpc>
            </a:pPr>
            <a:r>
              <a:rPr lang="fr-FR" dirty="0"/>
              <a:t>A) </a:t>
            </a:r>
            <a:r>
              <a:rPr lang="fr-FR" dirty="0" err="1"/>
              <a:t>Masker</a:t>
            </a:r>
            <a:r>
              <a:rPr lang="fr-FR" dirty="0"/>
              <a:t> = 1200Hz, Signal = 2000Hz</a:t>
            </a:r>
          </a:p>
          <a:p>
            <a:pPr>
              <a:lnSpc>
                <a:spcPct val="130000"/>
              </a:lnSpc>
            </a:pPr>
            <a:r>
              <a:rPr lang="fr-FR" dirty="0"/>
              <a:t>B) </a:t>
            </a:r>
            <a:r>
              <a:rPr lang="fr-FR" dirty="0" err="1"/>
              <a:t>Masker</a:t>
            </a:r>
            <a:r>
              <a:rPr lang="fr-FR" dirty="0"/>
              <a:t> = 2000Hz, Signal = 1200Hz</a:t>
            </a:r>
          </a:p>
        </p:txBody>
      </p:sp>
      <p:pic>
        <p:nvPicPr>
          <p:cNvPr id="6" name="Picture 5" descr="asa-simma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349375"/>
            <a:ext cx="5810250" cy="2173288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99" y="6239925"/>
            <a:ext cx="715201" cy="618075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80811027-13A6-35AF-9A61-39F0172FA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Simultaneous masking</a:t>
            </a:r>
          </a:p>
        </p:txBody>
      </p:sp>
    </p:spTree>
    <p:extLst>
      <p:ext uri="{BB962C8B-B14F-4D97-AF65-F5344CB8AC3E}">
        <p14:creationId xmlns:p14="http://schemas.microsoft.com/office/powerpoint/2010/main" val="426923807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The critical band</a:t>
            </a:r>
          </a:p>
        </p:txBody>
      </p:sp>
      <p:pic>
        <p:nvPicPr>
          <p:cNvPr id="12" name="Picture 4" descr="bandwide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63" y="2199995"/>
            <a:ext cx="4816865" cy="4383119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1496312" y="3786076"/>
            <a:ext cx="309562" cy="450850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11"/>
          <p:cNvSpPr>
            <a:spLocks noChangeArrowheads="1"/>
          </p:cNvSpPr>
          <p:nvPr/>
        </p:nvSpPr>
        <p:spPr bwMode="auto">
          <a:xfrm>
            <a:off x="1301049" y="3779726"/>
            <a:ext cx="696913" cy="450850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12"/>
          <p:cNvSpPr>
            <a:spLocks noChangeArrowheads="1"/>
          </p:cNvSpPr>
          <p:nvPr/>
        </p:nvSpPr>
        <p:spPr bwMode="auto">
          <a:xfrm>
            <a:off x="1078799" y="3779726"/>
            <a:ext cx="1109663" cy="45085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6"/>
          <p:cNvSpPr>
            <a:spLocks noChangeShapeType="1"/>
          </p:cNvSpPr>
          <p:nvPr/>
        </p:nvSpPr>
        <p:spPr bwMode="auto">
          <a:xfrm flipV="1">
            <a:off x="891474" y="3387613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1" name="Line 7"/>
          <p:cNvSpPr>
            <a:spLocks noChangeShapeType="1"/>
          </p:cNvSpPr>
          <p:nvPr/>
        </p:nvSpPr>
        <p:spPr bwMode="auto">
          <a:xfrm>
            <a:off x="891474" y="4225813"/>
            <a:ext cx="159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>
            <a:off x="1651887" y="3543188"/>
            <a:ext cx="0" cy="682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2188462" y="4256905"/>
            <a:ext cx="3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f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609359" y="3383000"/>
            <a:ext cx="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867116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Image 7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99" y="6239925"/>
            <a:ext cx="715201" cy="61807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88963" y="2106613"/>
            <a:ext cx="6178294" cy="388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fr-FR" dirty="0" err="1"/>
              <a:t>Demo</a:t>
            </a:r>
            <a:r>
              <a:rPr lang="fr-FR" dirty="0"/>
              <a:t> [ASA 2-6]</a:t>
            </a:r>
          </a:p>
          <a:p>
            <a:pPr>
              <a:lnSpc>
                <a:spcPct val="130000"/>
              </a:lnSpc>
            </a:pPr>
            <a:r>
              <a:rPr lang="fr-FR" dirty="0"/>
              <a:t>Signal: pure </a:t>
            </a:r>
            <a:r>
              <a:rPr lang="fr-FR" dirty="0" err="1"/>
              <a:t>tone</a:t>
            </a:r>
            <a:r>
              <a:rPr lang="fr-FR" dirty="0"/>
              <a:t> at 2000Hz</a:t>
            </a:r>
          </a:p>
          <a:p>
            <a:pPr>
              <a:lnSpc>
                <a:spcPct val="130000"/>
              </a:lnSpc>
            </a:pPr>
            <a:r>
              <a:rPr lang="fr-FR" dirty="0"/>
              <a:t>A) signal </a:t>
            </a:r>
            <a:r>
              <a:rPr lang="fr-FR" dirty="0" err="1"/>
              <a:t>alone</a:t>
            </a:r>
            <a:endParaRPr lang="fr-FR" dirty="0"/>
          </a:p>
          <a:p>
            <a:pPr>
              <a:lnSpc>
                <a:spcPct val="130000"/>
              </a:lnSpc>
            </a:pPr>
            <a:r>
              <a:rPr lang="fr-FR" dirty="0"/>
              <a:t>B) </a:t>
            </a:r>
            <a:r>
              <a:rPr lang="fr-FR" dirty="0" err="1"/>
              <a:t>masked</a:t>
            </a:r>
            <a:r>
              <a:rPr lang="fr-FR" dirty="0"/>
              <a:t> by </a:t>
            </a:r>
            <a:r>
              <a:rPr lang="fr-FR" dirty="0" err="1"/>
              <a:t>broadband</a:t>
            </a:r>
            <a:r>
              <a:rPr lang="fr-FR" dirty="0"/>
              <a:t> noise</a:t>
            </a:r>
          </a:p>
          <a:p>
            <a:pPr>
              <a:lnSpc>
                <a:spcPct val="130000"/>
              </a:lnSpc>
            </a:pPr>
            <a:r>
              <a:rPr lang="fr-FR" dirty="0"/>
              <a:t>C) </a:t>
            </a:r>
            <a:r>
              <a:rPr lang="fr-FR" dirty="0" err="1"/>
              <a:t>masked</a:t>
            </a:r>
            <a:r>
              <a:rPr lang="fr-FR" dirty="0"/>
              <a:t> by noise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bandwidth</a:t>
            </a:r>
            <a:r>
              <a:rPr lang="fr-FR" dirty="0"/>
              <a:t> 1000Hz</a:t>
            </a:r>
          </a:p>
          <a:p>
            <a:pPr>
              <a:lnSpc>
                <a:spcPct val="130000"/>
              </a:lnSpc>
            </a:pPr>
            <a:r>
              <a:rPr lang="fr-FR" dirty="0"/>
              <a:t>D) </a:t>
            </a:r>
            <a:r>
              <a:rPr lang="fr-FR" dirty="0" err="1"/>
              <a:t>bandwidth</a:t>
            </a:r>
            <a:r>
              <a:rPr lang="fr-FR" dirty="0"/>
              <a:t> 250Hz</a:t>
            </a:r>
          </a:p>
          <a:p>
            <a:pPr>
              <a:lnSpc>
                <a:spcPct val="130000"/>
              </a:lnSpc>
            </a:pPr>
            <a:r>
              <a:rPr lang="fr-FR" dirty="0"/>
              <a:t>E) </a:t>
            </a:r>
            <a:r>
              <a:rPr lang="fr-FR" dirty="0" err="1"/>
              <a:t>bandwidth</a:t>
            </a:r>
            <a:r>
              <a:rPr lang="fr-FR" dirty="0"/>
              <a:t> 10Hz</a:t>
            </a:r>
          </a:p>
          <a:p>
            <a:pPr>
              <a:lnSpc>
                <a:spcPct val="130000"/>
              </a:lnSpc>
            </a:pPr>
            <a:endParaRPr lang="fr-FR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The critical band</a:t>
            </a:r>
          </a:p>
        </p:txBody>
      </p:sp>
    </p:spTree>
    <p:extLst>
      <p:ext uri="{BB962C8B-B14F-4D97-AF65-F5344CB8AC3E}">
        <p14:creationId xmlns:p14="http://schemas.microsoft.com/office/powerpoint/2010/main" val="238191571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654175" y="5446713"/>
            <a:ext cx="6361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dirty="0"/>
              <a:t>Harvey Fletcher, Speech and </a:t>
            </a:r>
            <a:r>
              <a:rPr lang="fr-FR" dirty="0" err="1"/>
              <a:t>Hearing</a:t>
            </a:r>
            <a:r>
              <a:rPr lang="fr-FR" dirty="0"/>
              <a:t> (1922)</a:t>
            </a:r>
          </a:p>
        </p:txBody>
      </p:sp>
      <p:pic>
        <p:nvPicPr>
          <p:cNvPr id="6" name="Picture 5" descr="fletcher-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1358900"/>
            <a:ext cx="2578100" cy="38100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232351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The critical band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94" y="1810340"/>
            <a:ext cx="6464010" cy="480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8589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The critical band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Auditory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filters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9" name="Picture 7" descr="audfil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12" y="2681137"/>
            <a:ext cx="6089175" cy="231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675193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The critical band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Auditory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filters</a:t>
            </a:r>
            <a:endParaRPr lang="es-ES" sz="2400" dirty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Used </a:t>
            </a:r>
            <a:r>
              <a:rPr lang="es-ES" sz="2400" dirty="0" err="1">
                <a:solidFill>
                  <a:srgbClr val="000000"/>
                </a:solidFill>
              </a:rPr>
              <a:t>to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predict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masking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6" name="Picture 1028" descr="erb-exc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200" y="2082053"/>
            <a:ext cx="4407526" cy="4416956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22118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II.2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Masquage</a:t>
            </a: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simultané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5125" descr="tuning-psychophysic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9050" y="1534549"/>
            <a:ext cx="4103290" cy="264175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pic>
      <p:pic>
        <p:nvPicPr>
          <p:cNvPr id="6" name="Picture 5127" descr="AN-tunin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4483" y="3883207"/>
            <a:ext cx="4235450" cy="25400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496312" y="3627088"/>
            <a:ext cx="309562" cy="609838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891474" y="3387613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891474" y="4225813"/>
            <a:ext cx="159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651887" y="3543188"/>
            <a:ext cx="0" cy="682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188462" y="4256905"/>
            <a:ext cx="3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f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609359" y="3383000"/>
            <a:ext cx="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230638" y="3420123"/>
            <a:ext cx="309562" cy="793302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993389" y="3260947"/>
            <a:ext cx="309562" cy="964866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30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7" grpId="0" animBg="1"/>
      <p:bldP spid="17" grpId="1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5" name="Picture 3" descr="erb-behav-phys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501775"/>
            <a:ext cx="7331075" cy="4448175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9638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, 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36067914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Temporal masking: forward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201276" y="3855926"/>
            <a:ext cx="823732" cy="369557"/>
          </a:xfrm>
          <a:prstGeom prst="rect">
            <a:avLst/>
          </a:prstGeom>
          <a:solidFill>
            <a:srgbClr val="7F7F7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891474" y="3387613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891474" y="4225813"/>
            <a:ext cx="159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640446" y="3543188"/>
            <a:ext cx="0" cy="682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188462" y="4256905"/>
            <a:ext cx="3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t</a:t>
            </a:r>
            <a:endParaRPr lang="fr-FR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609359" y="3383000"/>
            <a:ext cx="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</a:t>
            </a: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2090305" y="3810158"/>
            <a:ext cx="0" cy="407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2311349" y="4038996"/>
            <a:ext cx="0" cy="185229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20" name="Picture 4" descr="compression-forward-maski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1784" y="1905624"/>
            <a:ext cx="3957446" cy="3803522"/>
          </a:xfrm>
          <a:prstGeom prst="rect">
            <a:avLst/>
          </a:prstGeom>
          <a:noFill/>
        </p:spPr>
      </p:pic>
      <p:sp>
        <p:nvSpPr>
          <p:cNvPr id="21" name="Line 6"/>
          <p:cNvSpPr>
            <a:spLocks noChangeShapeType="1"/>
          </p:cNvSpPr>
          <p:nvPr/>
        </p:nvSpPr>
        <p:spPr bwMode="auto">
          <a:xfrm flipV="1">
            <a:off x="5775991" y="2130388"/>
            <a:ext cx="1670170" cy="31043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" name="ZoneTexte 21"/>
          <p:cNvSpPr txBox="1">
            <a:spLocks noChangeArrowheads="1"/>
          </p:cNvSpPr>
          <p:nvPr/>
        </p:nvSpPr>
        <p:spPr bwMode="auto">
          <a:xfrm>
            <a:off x="7003282" y="6550025"/>
            <a:ext cx="21407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Moore &amp; </a:t>
            </a:r>
            <a:r>
              <a:rPr lang="fr-FR" sz="1400" dirty="0" err="1">
                <a:solidFill>
                  <a:srgbClr val="000000"/>
                </a:solidFill>
              </a:rPr>
              <a:t>Glasberg</a:t>
            </a:r>
            <a:r>
              <a:rPr lang="fr-FR" sz="1400" dirty="0">
                <a:solidFill>
                  <a:srgbClr val="000000"/>
                </a:solidFill>
              </a:rPr>
              <a:t>, 1983</a:t>
            </a:r>
          </a:p>
        </p:txBody>
      </p:sp>
    </p:spTree>
    <p:extLst>
      <p:ext uri="{BB962C8B-B14F-4D97-AF65-F5344CB8AC3E}">
        <p14:creationId xmlns:p14="http://schemas.microsoft.com/office/powerpoint/2010/main" val="11142630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0" animBg="1"/>
      <p:bldP spid="17" grpId="1" animBg="1"/>
      <p:bldP spid="18" grpId="0" animBg="1"/>
      <p:bldP spid="21" grpId="0" animBg="1"/>
      <p:bldP spid="2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Image 7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99" y="6239925"/>
            <a:ext cx="715201" cy="61807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331913" y="3311525"/>
            <a:ext cx="7311617" cy="19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fr-FR" dirty="0" err="1"/>
              <a:t>Demo</a:t>
            </a:r>
            <a:r>
              <a:rPr lang="fr-FR" dirty="0"/>
              <a:t> [ASA 23-25]</a:t>
            </a:r>
          </a:p>
          <a:p>
            <a:pPr>
              <a:lnSpc>
                <a:spcPct val="130000"/>
              </a:lnSpc>
            </a:pPr>
            <a:r>
              <a:rPr lang="fr-FR" dirty="0"/>
              <a:t>A) Signal </a:t>
            </a:r>
            <a:r>
              <a:rPr lang="fr-FR" dirty="0" err="1"/>
              <a:t>alone</a:t>
            </a:r>
            <a:endParaRPr lang="fr-FR" dirty="0"/>
          </a:p>
          <a:p>
            <a:pPr>
              <a:lnSpc>
                <a:spcPct val="130000"/>
              </a:lnSpc>
            </a:pPr>
            <a:r>
              <a:rPr lang="fr-FR" dirty="0"/>
              <a:t>B) Signal </a:t>
            </a:r>
            <a:r>
              <a:rPr lang="fr-FR" dirty="0" err="1"/>
              <a:t>followed</a:t>
            </a:r>
            <a:r>
              <a:rPr lang="fr-FR" dirty="0"/>
              <a:t> (</a:t>
            </a:r>
            <a:r>
              <a:rPr lang="fr-FR" dirty="0" err="1"/>
              <a:t>t</a:t>
            </a:r>
            <a:r>
              <a:rPr lang="fr-FR" dirty="0"/>
              <a:t>=100ms, 20ms, 0ms) by </a:t>
            </a:r>
            <a:r>
              <a:rPr lang="fr-FR" dirty="0" err="1"/>
              <a:t>masker</a:t>
            </a:r>
            <a:endParaRPr lang="fr-FR" dirty="0"/>
          </a:p>
          <a:p>
            <a:pPr>
              <a:lnSpc>
                <a:spcPct val="130000"/>
              </a:lnSpc>
            </a:pPr>
            <a:r>
              <a:rPr lang="fr-FR" dirty="0"/>
              <a:t>C) Signal </a:t>
            </a:r>
            <a:r>
              <a:rPr lang="fr-FR" dirty="0" err="1"/>
              <a:t>preceded</a:t>
            </a:r>
            <a:r>
              <a:rPr lang="fr-FR" dirty="0"/>
              <a:t> by noise</a:t>
            </a:r>
          </a:p>
        </p:txBody>
      </p:sp>
      <p:pic>
        <p:nvPicPr>
          <p:cNvPr id="9" name="Picture 5" descr="asa-backm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017713"/>
            <a:ext cx="414655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asa-formas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38" y="2017713"/>
            <a:ext cx="5021262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F396E76E-D8F4-4725-015C-1AC597FE8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Temporal masking: forward and backward</a:t>
            </a:r>
          </a:p>
        </p:txBody>
      </p:sp>
    </p:spTree>
    <p:extLst>
      <p:ext uri="{BB962C8B-B14F-4D97-AF65-F5344CB8AC3E}">
        <p14:creationId xmlns:p14="http://schemas.microsoft.com/office/powerpoint/2010/main" val="2949673857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II.3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Masquage</a:t>
            </a: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temporel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333399"/>
                </a:solidFill>
              </a:rPr>
              <a:t>Masquage</a:t>
            </a:r>
            <a:r>
              <a:rPr lang="en-US" sz="3200" kern="0" dirty="0">
                <a:solidFill>
                  <a:srgbClr val="333399"/>
                </a:solidFill>
              </a:rPr>
              <a:t> pro-</a:t>
            </a:r>
            <a:r>
              <a:rPr lang="en-US" sz="3200" kern="0" dirty="0" err="1">
                <a:solidFill>
                  <a:srgbClr val="333399"/>
                </a:solidFill>
              </a:rPr>
              <a:t>actif</a:t>
            </a:r>
            <a:endParaRPr lang="en-US" sz="3200" kern="0" dirty="0">
              <a:solidFill>
                <a:srgbClr val="333399"/>
              </a:solidFill>
            </a:endParaRPr>
          </a:p>
        </p:txBody>
      </p:sp>
      <p:pic>
        <p:nvPicPr>
          <p:cNvPr id="15" name="Picture 7" descr="compression-explain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4395" y="2618861"/>
            <a:ext cx="5516460" cy="3503054"/>
          </a:xfrm>
          <a:prstGeom prst="rect">
            <a:avLst/>
          </a:prstGeom>
          <a:noFill/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Existence d’un mécanisme de “c</a:t>
            </a:r>
            <a:r>
              <a:rPr lang="es-ES" sz="2400" dirty="0">
                <a:solidFill>
                  <a:srgbClr val="000000"/>
                </a:solidFill>
              </a:rPr>
              <a:t>ompression”</a:t>
            </a:r>
          </a:p>
        </p:txBody>
      </p:sp>
    </p:spTree>
    <p:extLst>
      <p:ext uri="{BB962C8B-B14F-4D97-AF65-F5344CB8AC3E}">
        <p14:creationId xmlns:p14="http://schemas.microsoft.com/office/powerpoint/2010/main" val="3899587584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II.4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Résolution</a:t>
            </a: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temporelle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Intuitivement: séparer deux évènements dans le temps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8" name="Picture 5" descr="temporal-resolution-clicks">
            <a:hlinkClick r:id="" action="ppaction://noaction">
              <a:snd r:embed="rId2" name="oneclick_5ms.wav"/>
            </a:hlinkClick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5914" y="2574555"/>
            <a:ext cx="2564394" cy="1923296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299206" y="4708525"/>
            <a:ext cx="4596130" cy="130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  <a:buFontTx/>
              <a:buChar char="•"/>
            </a:pPr>
            <a:r>
              <a:rPr lang="fr-FR" dirty="0"/>
              <a:t> Paires de clicks: </a:t>
            </a:r>
            <a:r>
              <a:rPr lang="en-GB" dirty="0"/>
              <a:t>~ 20 </a:t>
            </a:r>
            <a:r>
              <a:rPr lang="en-GB" dirty="0" err="1"/>
              <a:t>microsec</a:t>
            </a:r>
            <a:endParaRPr lang="fr-FR" dirty="0"/>
          </a:p>
          <a:p>
            <a:pPr>
              <a:lnSpc>
                <a:spcPct val="110000"/>
              </a:lnSpc>
              <a:buFontTx/>
              <a:buChar char="•"/>
            </a:pPr>
            <a:r>
              <a:rPr lang="fr-FR" dirty="0"/>
              <a:t> … mais indices spectraux</a:t>
            </a:r>
          </a:p>
          <a:p>
            <a:pPr lvl="1">
              <a:lnSpc>
                <a:spcPct val="110000"/>
              </a:lnSpc>
            </a:pPr>
            <a:endParaRPr lang="fr-FR" dirty="0"/>
          </a:p>
        </p:txBody>
      </p:sp>
      <p:pic>
        <p:nvPicPr>
          <p:cNvPr id="10" name="Picture 7" descr="temporal-resolution-one-click">
            <a:hlinkClick r:id="" action="ppaction://noaction">
              <a:snd r:embed="rId4" name="oneclick.wav"/>
            </a:hlinkClick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914" y="2574555"/>
            <a:ext cx="2564394" cy="1923296"/>
          </a:xfrm>
          <a:prstGeom prst="rect">
            <a:avLst/>
          </a:prstGeom>
        </p:spPr>
      </p:pic>
      <p:pic>
        <p:nvPicPr>
          <p:cNvPr id="11" name="Picture 9" descr="temp-res-click-spectra">
            <a:hlinkClick r:id="" action="ppaction://noaction">
              <a:snd r:embed="rId6" name="oneclick_100micro.wav"/>
            </a:hlinkClick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38" y="4654550"/>
            <a:ext cx="2595562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303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Amplitude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modulation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detection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12" name="Picture 4" descr="tmtf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1305" y="2571345"/>
            <a:ext cx="3512778" cy="3371181"/>
          </a:xfrm>
          <a:prstGeom prst="rect">
            <a:avLst/>
          </a:prstGeom>
          <a:noFill/>
        </p:spPr>
      </p:pic>
      <p:pic>
        <p:nvPicPr>
          <p:cNvPr id="13" name="Picture 8" descr="tmtf-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71" y="2933290"/>
            <a:ext cx="3430588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6">
            <a:hlinkClick r:id="" action="ppaction://noaction">
              <a:snd r:embed="rId4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5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3260194" y="3552810"/>
            <a:ext cx="0" cy="5667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3091919" y="3078147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rgbClr val="FF0000"/>
                </a:solidFill>
              </a:rPr>
              <a:t>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 flipV="1">
            <a:off x="3142719" y="4979972"/>
            <a:ext cx="2317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3050644" y="4981560"/>
            <a:ext cx="438150" cy="4572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 err="1">
                <a:solidFill>
                  <a:srgbClr val="FF0000"/>
                </a:solidFill>
              </a:rPr>
              <a:t>f</a:t>
            </a:r>
            <a:r>
              <a:rPr lang="en-GB" baseline="-25000" dirty="0" err="1">
                <a:solidFill>
                  <a:srgbClr val="FF0000"/>
                </a:solidFill>
              </a:rPr>
              <a:t>m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>
            <a:spLocks noChangeArrowheads="1"/>
          </p:cNvSpPr>
          <p:nvPr/>
        </p:nvSpPr>
        <p:spPr bwMode="auto">
          <a:xfrm>
            <a:off x="7614750" y="6550025"/>
            <a:ext cx="15315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Viemeister</a:t>
            </a:r>
            <a:r>
              <a:rPr lang="fr-FR" sz="1400" dirty="0">
                <a:solidFill>
                  <a:srgbClr val="000000"/>
                </a:solidFill>
              </a:rPr>
              <a:t>, 1979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5167926" y="2386946"/>
            <a:ext cx="3298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Temporal Modulation Transfer </a:t>
            </a:r>
            <a:r>
              <a:rPr lang="fr-FR" sz="1400" dirty="0" err="1"/>
              <a:t>Function</a:t>
            </a:r>
            <a:endParaRPr lang="fr-FR" sz="1400" dirty="0"/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F95EA8ED-4E91-68DB-D395-EFC88CBE3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Temporal resolution</a:t>
            </a:r>
          </a:p>
        </p:txBody>
      </p:sp>
    </p:spTree>
    <p:extLst>
      <p:ext uri="{BB962C8B-B14F-4D97-AF65-F5344CB8AC3E}">
        <p14:creationId xmlns:p14="http://schemas.microsoft.com/office/powerpoint/2010/main" val="30810102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Temporal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integration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model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14" name="Rectangle 16">
            <a:hlinkClick r:id="" action="ppaction://noaction">
              <a:snd r:embed="rId2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3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ZoneTexte 20"/>
          <p:cNvSpPr txBox="1">
            <a:spLocks noChangeArrowheads="1"/>
          </p:cNvSpPr>
          <p:nvPr/>
        </p:nvSpPr>
        <p:spPr bwMode="auto">
          <a:xfrm>
            <a:off x="7303270" y="6550025"/>
            <a:ext cx="18512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Plack</a:t>
            </a:r>
            <a:r>
              <a:rPr lang="fr-FR" sz="1400" dirty="0">
                <a:solidFill>
                  <a:srgbClr val="000000"/>
                </a:solidFill>
              </a:rPr>
              <a:t> &amp; Moore, 1990</a:t>
            </a:r>
          </a:p>
        </p:txBody>
      </p:sp>
      <p:pic>
        <p:nvPicPr>
          <p:cNvPr id="22" name="Picture 4" descr="integration-principle"/>
          <p:cNvPicPr>
            <a:picLocks noGrp="1" noChangeAspect="1" noChangeArrowheads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630" y="2268123"/>
            <a:ext cx="7096125" cy="1238250"/>
          </a:xfrm>
          <a:prstGeom prst="rect">
            <a:avLst/>
          </a:prstGeom>
          <a:noFill/>
        </p:spPr>
      </p:pic>
      <p:pic>
        <p:nvPicPr>
          <p:cNvPr id="23" name="Picture 6" descr="integration-wind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881" y="3700502"/>
            <a:ext cx="30114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DE76D0E4-1F4A-7CD4-6A83-A35C3652A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Temporal resolution</a:t>
            </a:r>
          </a:p>
        </p:txBody>
      </p:sp>
    </p:spTree>
    <p:extLst>
      <p:ext uri="{BB962C8B-B14F-4D97-AF65-F5344CB8AC3E}">
        <p14:creationId xmlns:p14="http://schemas.microsoft.com/office/powerpoint/2010/main" val="7880598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8485119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4" name="Rectangle 16">
            <a:hlinkClick r:id="" action="ppaction://noaction">
              <a:snd r:embed="rId2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3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3" descr="Tartini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6788" y="2600325"/>
            <a:ext cx="4192587" cy="2736850"/>
          </a:xfrm>
          <a:prstGeom prst="rect">
            <a:avLst/>
          </a:prstGeom>
          <a:noFill/>
        </p:spPr>
      </p:pic>
      <p:pic>
        <p:nvPicPr>
          <p:cNvPr id="10" name="Picture 6" descr="Tartini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200" y="2587625"/>
            <a:ext cx="3810000" cy="2714625"/>
          </a:xfrm>
          <a:prstGeom prst="rect">
            <a:avLst/>
          </a:prstGeom>
          <a:noFill/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6AEE8CE2-6BE9-7E99-DD7C-334893988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Distortion products</a:t>
            </a:r>
          </a:p>
        </p:txBody>
      </p:sp>
    </p:spTree>
    <p:extLst>
      <p:ext uri="{BB962C8B-B14F-4D97-AF65-F5344CB8AC3E}">
        <p14:creationId xmlns:p14="http://schemas.microsoft.com/office/powerpoint/2010/main" val="1044711557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4" name="Rectangle 16">
            <a:hlinkClick r:id="" action="ppaction://noaction">
              <a:snd r:embed="rId2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3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5124" descr="disto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2065647"/>
            <a:ext cx="6878637" cy="3695700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Two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pure tones at f1 and f2</a:t>
            </a:r>
            <a:endParaRPr lang="es-ES" sz="2400" dirty="0">
              <a:solidFill>
                <a:srgbClr val="000000"/>
              </a:solidFill>
            </a:endParaRPr>
          </a:p>
        </p:txBody>
      </p:sp>
      <p:grpSp>
        <p:nvGrpSpPr>
          <p:cNvPr id="8" name="Grouper 7"/>
          <p:cNvGrpSpPr/>
          <p:nvPr/>
        </p:nvGrpSpPr>
        <p:grpSpPr>
          <a:xfrm>
            <a:off x="1339981" y="5152120"/>
            <a:ext cx="1455146" cy="804034"/>
            <a:chOff x="1280081" y="4864552"/>
            <a:chExt cx="1455146" cy="804034"/>
          </a:xfrm>
        </p:grpSpPr>
        <p:sp>
          <p:nvSpPr>
            <p:cNvPr id="2" name="ZoneTexte 1"/>
            <p:cNvSpPr txBox="1"/>
            <p:nvPr/>
          </p:nvSpPr>
          <p:spPr>
            <a:xfrm>
              <a:off x="1280081" y="5299254"/>
              <a:ext cx="1455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Quadratique</a:t>
              </a:r>
            </a:p>
          </p:txBody>
        </p:sp>
        <p:cxnSp>
          <p:nvCxnSpPr>
            <p:cNvPr id="5" name="Connecteur droit avec flèche 4"/>
            <p:cNvCxnSpPr/>
            <p:nvPr/>
          </p:nvCxnSpPr>
          <p:spPr>
            <a:xfrm flipV="1">
              <a:off x="2007654" y="4864552"/>
              <a:ext cx="292573" cy="4313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r 11"/>
          <p:cNvGrpSpPr/>
          <p:nvPr/>
        </p:nvGrpSpPr>
        <p:grpSpPr>
          <a:xfrm>
            <a:off x="4668988" y="5107285"/>
            <a:ext cx="1044539" cy="853805"/>
            <a:chOff x="4704928" y="4963501"/>
            <a:chExt cx="1044539" cy="853805"/>
          </a:xfrm>
        </p:grpSpPr>
        <p:sp>
          <p:nvSpPr>
            <p:cNvPr id="3" name="ZoneTexte 2"/>
            <p:cNvSpPr txBox="1"/>
            <p:nvPr/>
          </p:nvSpPr>
          <p:spPr>
            <a:xfrm>
              <a:off x="4704928" y="5447974"/>
              <a:ext cx="104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Cubique</a:t>
              </a:r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 flipV="1">
              <a:off x="4728888" y="4963501"/>
              <a:ext cx="434642" cy="4313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Box 4">
            <a:extLst>
              <a:ext uri="{FF2B5EF4-FFF2-40B4-BE49-F238E27FC236}">
                <a16:creationId xmlns:a16="http://schemas.microsoft.com/office/drawing/2014/main" id="{8A01F4E4-9355-7954-2D06-36F0A33D5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Distortion products</a:t>
            </a:r>
          </a:p>
        </p:txBody>
      </p:sp>
    </p:spTree>
    <p:extLst>
      <p:ext uri="{BB962C8B-B14F-4D97-AF65-F5344CB8AC3E}">
        <p14:creationId xmlns:p14="http://schemas.microsoft.com/office/powerpoint/2010/main" val="1877672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4" name="Rectangle 16">
            <a:hlinkClick r:id="" action="ppaction://noaction">
              <a:snd r:embed="rId2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3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r="1287"/>
          <a:stretch/>
        </p:blipFill>
        <p:spPr>
          <a:xfrm>
            <a:off x="5959437" y="1389872"/>
            <a:ext cx="2794038" cy="5008332"/>
          </a:xfrm>
          <a:prstGeom prst="rect">
            <a:avLst/>
          </a:prstGeom>
        </p:spPr>
      </p:pic>
      <p:pic>
        <p:nvPicPr>
          <p:cNvPr id="9" name="Picture 6"/>
          <p:cNvPicPr>
            <a:picLocks noGrp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037" y="2494424"/>
            <a:ext cx="4327575" cy="3328669"/>
          </a:xfrm>
          <a:prstGeom prst="rect">
            <a:avLst/>
          </a:prstGeom>
          <a:noFill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Behavioral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measure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6493348" y="6370295"/>
            <a:ext cx="26608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fr-FR" sz="1400" dirty="0">
                <a:solidFill>
                  <a:srgbClr val="000000"/>
                </a:solidFill>
              </a:rPr>
              <a:t>10 primaires </a:t>
            </a:r>
            <a:br>
              <a:rPr lang="fr-FR" sz="1400" dirty="0">
                <a:solidFill>
                  <a:srgbClr val="000000"/>
                </a:solidFill>
              </a:rPr>
            </a:br>
            <a:r>
              <a:rPr lang="fr-FR" sz="1400" dirty="0" err="1">
                <a:solidFill>
                  <a:srgbClr val="000000"/>
                </a:solidFill>
              </a:rPr>
              <a:t>Pressnitzer</a:t>
            </a:r>
            <a:r>
              <a:rPr lang="fr-FR" sz="1400" dirty="0">
                <a:solidFill>
                  <a:srgbClr val="000000"/>
                </a:solidFill>
              </a:rPr>
              <a:t> &amp; Patterson, 2001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568190DE-CC45-25F4-4181-46DFDECCD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Distortion products</a:t>
            </a:r>
          </a:p>
        </p:txBody>
      </p:sp>
    </p:spTree>
    <p:extLst>
      <p:ext uri="{BB962C8B-B14F-4D97-AF65-F5344CB8AC3E}">
        <p14:creationId xmlns:p14="http://schemas.microsoft.com/office/powerpoint/2010/main" val="35980647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I. Bases, méthodes et concepts</a:t>
            </a:r>
            <a:br>
              <a:rPr lang="es-E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s-ES" sz="1800" dirty="0">
                <a:solidFill>
                  <a:schemeClr val="tx1">
                    <a:lumMod val="50000"/>
                  </a:schemeClr>
                </a:solidFill>
              </a:rPr>
              <a:t>acoustique, psychophysique, physiologie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000000"/>
                </a:solidFill>
              </a:rPr>
              <a:t> II. Caractéristiques élémentaires et applications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>
                <a:solidFill>
                  <a:srgbClr val="000000"/>
                </a:solidFill>
              </a:rPr>
              <a:t>	</a:t>
            </a:r>
            <a:r>
              <a:rPr lang="es-ES" sz="1800" dirty="0">
                <a:solidFill>
                  <a:srgbClr val="000000"/>
                </a:solidFill>
              </a:rPr>
              <a:t>champ audible, masquage, bande critique, non-linéarités, MP3, implants </a:t>
            </a:r>
            <a:endParaRPr lang="es-ES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III. Attributs perceptifs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sonie, hauteur, timbre, </a:t>
            </a:r>
            <a:r>
              <a:rPr lang="es-ES" sz="1800" dirty="0" err="1">
                <a:solidFill>
                  <a:srgbClr val="7F7F7F"/>
                </a:solidFill>
              </a:rPr>
              <a:t>localisation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IV. Analyse des scènes auditives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organisation auditive, musique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rgbClr val="7F7F7F"/>
                </a:solidFill>
              </a:rPr>
              <a:t> V. Etudes en cours</a:t>
            </a:r>
            <a:br>
              <a:rPr lang="es-ES" dirty="0">
                <a:solidFill>
                  <a:srgbClr val="7F7F7F"/>
                </a:solidFill>
              </a:rPr>
            </a:br>
            <a:r>
              <a:rPr lang="es-ES" dirty="0">
                <a:solidFill>
                  <a:srgbClr val="7F7F7F"/>
                </a:solidFill>
              </a:rPr>
              <a:t>	</a:t>
            </a:r>
            <a:r>
              <a:rPr lang="es-ES" sz="1800" dirty="0">
                <a:solidFill>
                  <a:srgbClr val="7F7F7F"/>
                </a:solidFill>
              </a:rPr>
              <a:t>mémoire auditive, effets de contexte </a:t>
            </a:r>
            <a:endParaRPr lang="es-ES" dirty="0">
              <a:solidFill>
                <a:srgbClr val="7F7F7F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Plan du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cours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0808" y="3244334"/>
            <a:ext cx="262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cours2_caracteristiques</a:t>
            </a:r>
          </a:p>
        </p:txBody>
      </p:sp>
    </p:spTree>
    <p:extLst>
      <p:ext uri="{BB962C8B-B14F-4D97-AF65-F5344CB8AC3E}">
        <p14:creationId xmlns:p14="http://schemas.microsoft.com/office/powerpoint/2010/main" val="78826521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4" name="Rectangle 16">
            <a:hlinkClick r:id="" action="ppaction://noaction">
              <a:snd r:embed="rId3" name="noise_cont.wav"/>
            </a:hlinkClick>
          </p:cNvPr>
          <p:cNvSpPr>
            <a:spLocks noChangeArrowheads="1"/>
          </p:cNvSpPr>
          <p:nvPr/>
        </p:nvSpPr>
        <p:spPr bwMode="auto">
          <a:xfrm>
            <a:off x="612242" y="3321884"/>
            <a:ext cx="139541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7">
            <a:hlinkClick r:id="" action="ppaction://noaction">
              <a:snd r:embed="rId4" name="noise_AM20hz.wav"/>
            </a:hlinkClick>
          </p:cNvPr>
          <p:cNvSpPr>
            <a:spLocks noChangeArrowheads="1"/>
          </p:cNvSpPr>
          <p:nvPr/>
        </p:nvSpPr>
        <p:spPr bwMode="auto">
          <a:xfrm>
            <a:off x="2409825" y="3321884"/>
            <a:ext cx="1123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68325" y="2255838"/>
            <a:ext cx="5268430" cy="19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fr-FR" dirty="0" err="1"/>
              <a:t>Demo</a:t>
            </a:r>
            <a:r>
              <a:rPr lang="fr-FR" dirty="0"/>
              <a:t> [ASA 68]</a:t>
            </a:r>
          </a:p>
          <a:p>
            <a:pPr>
              <a:lnSpc>
                <a:spcPct val="130000"/>
              </a:lnSpc>
            </a:pPr>
            <a:r>
              <a:rPr lang="fr-FR" dirty="0" err="1"/>
              <a:t>Two</a:t>
            </a:r>
            <a:r>
              <a:rPr lang="fr-FR" dirty="0"/>
              <a:t> pure </a:t>
            </a:r>
            <a:r>
              <a:rPr lang="fr-FR" dirty="0" err="1"/>
              <a:t>tones</a:t>
            </a:r>
            <a:r>
              <a:rPr lang="fr-FR" dirty="0"/>
              <a:t> at 1000Hz et 1200Hz</a:t>
            </a:r>
          </a:p>
          <a:p>
            <a:pPr>
              <a:lnSpc>
                <a:spcPct val="130000"/>
              </a:lnSpc>
            </a:pPr>
            <a:r>
              <a:rPr lang="fr-FR" dirty="0"/>
              <a:t>A </a:t>
            </a:r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tone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at 804Hz</a:t>
            </a:r>
          </a:p>
          <a:p>
            <a:pPr>
              <a:lnSpc>
                <a:spcPct val="130000"/>
              </a:lnSpc>
            </a:pPr>
            <a:r>
              <a:rPr lang="fr-FR" dirty="0"/>
              <a:t>Nb: 2f1-f2 = 800Hz….</a:t>
            </a:r>
          </a:p>
        </p:txBody>
      </p:sp>
      <p:pic>
        <p:nvPicPr>
          <p:cNvPr id="13" name="Image 12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99" y="6239925"/>
            <a:ext cx="715201" cy="618075"/>
          </a:xfrm>
          <a:prstGeom prst="rect">
            <a:avLst/>
          </a:prstGeom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83056946-CF64-9833-A714-DE5B0398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Distortion products</a:t>
            </a:r>
          </a:p>
        </p:txBody>
      </p:sp>
    </p:spTree>
    <p:extLst>
      <p:ext uri="{BB962C8B-B14F-4D97-AF65-F5344CB8AC3E}">
        <p14:creationId xmlns:p14="http://schemas.microsoft.com/office/powerpoint/2010/main" val="361160454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8051" name="Rectangle 3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52" name="Rectangle 4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8053" name="Rectangle 5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8054" name="Rectangle 6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8055" name="Rectangle 7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8057" name="Rectangle 9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321" name="Text Box 10"/>
          <p:cNvSpPr txBox="1">
            <a:spLocks noChangeArrowheads="1"/>
          </p:cNvSpPr>
          <p:nvPr/>
        </p:nvSpPr>
        <p:spPr bwMode="auto">
          <a:xfrm>
            <a:off x="3581400" y="4267200"/>
            <a:ext cx="191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Frequency in Hz </a:t>
            </a:r>
            <a:endParaRPr lang="de-DE" sz="1800">
              <a:latin typeface="Times New Roman" charset="0"/>
            </a:endParaRPr>
          </a:p>
        </p:txBody>
      </p:sp>
      <p:sp>
        <p:nvSpPr>
          <p:cNvPr id="141322" name="Text Box 11"/>
          <p:cNvSpPr txBox="1">
            <a:spLocks noChangeArrowheads="1"/>
          </p:cNvSpPr>
          <p:nvPr/>
        </p:nvSpPr>
        <p:spPr bwMode="auto">
          <a:xfrm>
            <a:off x="3962400" y="20574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   f</a:t>
            </a:r>
            <a:r>
              <a:rPr lang="de-DE" sz="1600"/>
              <a:t>1</a:t>
            </a:r>
            <a:endParaRPr lang="de-DE"/>
          </a:p>
        </p:txBody>
      </p:sp>
      <p:sp>
        <p:nvSpPr>
          <p:cNvPr id="141323" name="Text Box 12"/>
          <p:cNvSpPr txBox="1">
            <a:spLocks noChangeArrowheads="1"/>
          </p:cNvSpPr>
          <p:nvPr/>
        </p:nvSpPr>
        <p:spPr bwMode="auto">
          <a:xfrm>
            <a:off x="7162800" y="20574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   f</a:t>
            </a:r>
            <a:r>
              <a:rPr lang="de-DE" sz="1600"/>
              <a:t>2</a:t>
            </a:r>
            <a:endParaRPr lang="de-DE"/>
          </a:p>
        </p:txBody>
      </p:sp>
      <p:sp>
        <p:nvSpPr>
          <p:cNvPr id="258061" name="Rectangle 13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62" name="Rectangle 14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63" name="Rectangle 15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64" name="Rectangle 16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65" name="Rectangle 17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066" name="Rectangle 18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330" name="Line 19"/>
          <p:cNvSpPr>
            <a:spLocks noChangeShapeType="1"/>
          </p:cNvSpPr>
          <p:nvPr/>
        </p:nvSpPr>
        <p:spPr bwMode="auto">
          <a:xfrm>
            <a:off x="838200" y="38862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1331" name="Rectangle 20"/>
          <p:cNvSpPr>
            <a:spLocks noChangeArrowheads="1"/>
          </p:cNvSpPr>
          <p:nvPr/>
        </p:nvSpPr>
        <p:spPr bwMode="auto">
          <a:xfrm>
            <a:off x="1066800" y="2438400"/>
            <a:ext cx="33528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332" name="Rectangle 21"/>
          <p:cNvSpPr>
            <a:spLocks noChangeArrowheads="1"/>
          </p:cNvSpPr>
          <p:nvPr/>
        </p:nvSpPr>
        <p:spPr bwMode="auto">
          <a:xfrm>
            <a:off x="4419600" y="2514600"/>
            <a:ext cx="33528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070" name="Line 22"/>
          <p:cNvSpPr>
            <a:spLocks noChangeShapeType="1"/>
          </p:cNvSpPr>
          <p:nvPr/>
        </p:nvSpPr>
        <p:spPr bwMode="auto">
          <a:xfrm>
            <a:off x="44196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58071" name="Line 23"/>
          <p:cNvSpPr>
            <a:spLocks noChangeShapeType="1"/>
          </p:cNvSpPr>
          <p:nvPr/>
        </p:nvSpPr>
        <p:spPr bwMode="auto">
          <a:xfrm>
            <a:off x="44196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58072" name="Line 24"/>
          <p:cNvSpPr>
            <a:spLocks noChangeShapeType="1"/>
          </p:cNvSpPr>
          <p:nvPr/>
        </p:nvSpPr>
        <p:spPr bwMode="auto">
          <a:xfrm>
            <a:off x="1219200" y="3276600"/>
            <a:ext cx="6400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1336" name="Text Box 25"/>
          <p:cNvSpPr txBox="1">
            <a:spLocks noChangeArrowheads="1"/>
          </p:cNvSpPr>
          <p:nvPr/>
        </p:nvSpPr>
        <p:spPr bwMode="auto">
          <a:xfrm>
            <a:off x="762000" y="23622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2f</a:t>
            </a:r>
            <a:r>
              <a:rPr lang="de-DE" sz="1600"/>
              <a:t>1</a:t>
            </a:r>
            <a:r>
              <a:rPr lang="de-DE"/>
              <a:t>-f</a:t>
            </a:r>
            <a:r>
              <a:rPr lang="de-DE" sz="1600"/>
              <a:t>2</a:t>
            </a:r>
            <a:endParaRPr lang="de-DE"/>
          </a:p>
        </p:txBody>
      </p:sp>
      <p:sp>
        <p:nvSpPr>
          <p:cNvPr id="258074" name="Line 26"/>
          <p:cNvSpPr>
            <a:spLocks noChangeShapeType="1"/>
          </p:cNvSpPr>
          <p:nvPr/>
        </p:nvSpPr>
        <p:spPr bwMode="auto">
          <a:xfrm>
            <a:off x="76962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58075" name="Line 27"/>
          <p:cNvSpPr>
            <a:spLocks noChangeShapeType="1"/>
          </p:cNvSpPr>
          <p:nvPr/>
        </p:nvSpPr>
        <p:spPr bwMode="auto">
          <a:xfrm>
            <a:off x="1143000" y="2895600"/>
            <a:ext cx="0" cy="11430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1339" name="AutoShape 28">
            <a:hlinkClick r:id="" action="ppaction://noaction" highlightClick="1">
              <a:snd r:embed="rId5" name="dp_demo2000_f1_sinus.wav"/>
            </a:hlinkClick>
          </p:cNvPr>
          <p:cNvSpPr>
            <a:spLocks noChangeArrowheads="1"/>
          </p:cNvSpPr>
          <p:nvPr/>
        </p:nvSpPr>
        <p:spPr bwMode="auto">
          <a:xfrm>
            <a:off x="685800" y="457200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41340" name="AutoShape 29">
            <a:hlinkClick r:id="" action="ppaction://noaction" highlightClick="1">
              <a:snd r:embed="rId6" name="dp_demo2000_f2_chirp.wav"/>
            </a:hlinkClick>
          </p:cNvPr>
          <p:cNvSpPr>
            <a:spLocks noChangeArrowheads="1"/>
          </p:cNvSpPr>
          <p:nvPr/>
        </p:nvSpPr>
        <p:spPr bwMode="auto">
          <a:xfrm>
            <a:off x="685800" y="503555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341" name="AutoShape 30">
            <a:hlinkClick r:id="" action="ppaction://noaction" highlightClick="1">
              <a:snd r:embed="rId4" name="dp_demo2000_5x.wav"/>
            </a:hlinkClick>
          </p:cNvPr>
          <p:cNvSpPr>
            <a:spLocks noChangeArrowheads="1"/>
          </p:cNvSpPr>
          <p:nvPr/>
        </p:nvSpPr>
        <p:spPr bwMode="auto">
          <a:xfrm>
            <a:off x="685800" y="548640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342" name="Text Box 31"/>
          <p:cNvSpPr txBox="1">
            <a:spLocks noChangeArrowheads="1"/>
          </p:cNvSpPr>
          <p:nvPr/>
        </p:nvSpPr>
        <p:spPr bwMode="auto">
          <a:xfrm>
            <a:off x="1219200" y="4648200"/>
            <a:ext cx="1665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primary tone f</a:t>
            </a:r>
            <a:r>
              <a:rPr lang="de-DE" sz="1800" baseline="-25000"/>
              <a:t>1</a:t>
            </a:r>
            <a:endParaRPr lang="de-DE" sz="1800"/>
          </a:p>
        </p:txBody>
      </p:sp>
      <p:sp>
        <p:nvSpPr>
          <p:cNvPr id="141343" name="Text Box 32"/>
          <p:cNvSpPr txBox="1">
            <a:spLocks noChangeArrowheads="1"/>
          </p:cNvSpPr>
          <p:nvPr/>
        </p:nvSpPr>
        <p:spPr bwMode="auto">
          <a:xfrm>
            <a:off x="1219200" y="5105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primary chirp f</a:t>
            </a:r>
            <a:r>
              <a:rPr lang="de-DE" sz="1800" baseline="-25000">
                <a:latin typeface="e" charset="0"/>
              </a:rPr>
              <a:t>2</a:t>
            </a:r>
            <a:endParaRPr lang="de-DE"/>
          </a:p>
        </p:txBody>
      </p:sp>
      <p:sp>
        <p:nvSpPr>
          <p:cNvPr id="141344" name="Text Box 33"/>
          <p:cNvSpPr txBox="1">
            <a:spLocks noChangeArrowheads="1"/>
          </p:cNvSpPr>
          <p:nvPr/>
        </p:nvSpPr>
        <p:spPr bwMode="auto">
          <a:xfrm>
            <a:off x="1203325" y="5522913"/>
            <a:ext cx="1063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f</a:t>
            </a:r>
            <a:r>
              <a:rPr lang="de-DE" sz="1800" baseline="-25000"/>
              <a:t>1</a:t>
            </a:r>
            <a:r>
              <a:rPr lang="de-DE" sz="1800"/>
              <a:t> and f</a:t>
            </a:r>
            <a:r>
              <a:rPr lang="de-DE" sz="1800" baseline="-25000"/>
              <a:t>2</a:t>
            </a:r>
            <a:endParaRPr lang="de-DE"/>
          </a:p>
        </p:txBody>
      </p:sp>
      <p:sp>
        <p:nvSpPr>
          <p:cNvPr id="141345" name="Text Box 34"/>
          <p:cNvSpPr txBox="1">
            <a:spLocks noChangeArrowheads="1"/>
          </p:cNvSpPr>
          <p:nvPr/>
        </p:nvSpPr>
        <p:spPr bwMode="auto">
          <a:xfrm>
            <a:off x="40386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2000</a:t>
            </a:r>
            <a:endParaRPr lang="de-DE"/>
          </a:p>
        </p:txBody>
      </p:sp>
      <p:sp>
        <p:nvSpPr>
          <p:cNvPr id="141346" name="Text Box 35"/>
          <p:cNvSpPr txBox="1">
            <a:spLocks noChangeArrowheads="1"/>
          </p:cNvSpPr>
          <p:nvPr/>
        </p:nvSpPr>
        <p:spPr bwMode="auto">
          <a:xfrm>
            <a:off x="73152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2800</a:t>
            </a:r>
            <a:endParaRPr lang="de-DE"/>
          </a:p>
        </p:txBody>
      </p:sp>
      <p:sp>
        <p:nvSpPr>
          <p:cNvPr id="141347" name="Text Box 36"/>
          <p:cNvSpPr txBox="1">
            <a:spLocks noChangeArrowheads="1"/>
          </p:cNvSpPr>
          <p:nvPr/>
        </p:nvSpPr>
        <p:spPr bwMode="auto">
          <a:xfrm>
            <a:off x="7620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1200</a:t>
            </a:r>
            <a:endParaRPr lang="de-DE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37" name="ZoneTexte 10"/>
          <p:cNvSpPr txBox="1">
            <a:spLocks noChangeArrowheads="1"/>
          </p:cNvSpPr>
          <p:nvPr/>
        </p:nvSpPr>
        <p:spPr bwMode="auto">
          <a:xfrm>
            <a:off x="6493348" y="6547810"/>
            <a:ext cx="2660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 err="1">
                <a:solidFill>
                  <a:srgbClr val="000000"/>
                </a:solidFill>
              </a:rPr>
              <a:t>Demo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from</a:t>
            </a:r>
            <a:r>
              <a:rPr lang="fr-FR" sz="1400" dirty="0">
                <a:solidFill>
                  <a:srgbClr val="000000"/>
                </a:solidFill>
              </a:rPr>
              <a:t> Stefan </a:t>
            </a:r>
            <a:r>
              <a:rPr lang="fr-FR" sz="1400" dirty="0" err="1">
                <a:solidFill>
                  <a:srgbClr val="000000"/>
                </a:solidFill>
              </a:rPr>
              <a:t>Uppenkamp</a:t>
            </a:r>
            <a:endParaRPr lang="fr-F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58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p_demo2000_f1_sinus_5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p_demo2000_f2_chirp_5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p_demo2000_5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1"/>
                                            </p:cond>
                                          </p:stCondLst>
                                        </p:cTn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6"/>
                                            </p:cond>
                                          </p:stCondLst>
                                        </p:cTn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6"/>
                                            </p:cond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1"/>
                                            </p:cond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8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8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8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0" grpId="0" animBg="1" autoUpdateAnimBg="0"/>
      <p:bldP spid="258051" grpId="0" animBg="1"/>
      <p:bldP spid="258052" grpId="0" animBg="1" autoUpdateAnimBg="0"/>
      <p:bldP spid="258053" grpId="0" animBg="1" autoUpdateAnimBg="0"/>
      <p:bldP spid="258054" grpId="0" animBg="1" autoUpdateAnimBg="0"/>
      <p:bldP spid="258055" grpId="0" animBg="1" autoUpdateAnimBg="0"/>
      <p:bldP spid="258057" grpId="0" animBg="1"/>
      <p:bldP spid="258061" grpId="0" animBg="1"/>
      <p:bldP spid="258062" grpId="0" animBg="1"/>
      <p:bldP spid="258063" grpId="0" animBg="1"/>
      <p:bldP spid="258064" grpId="0" animBg="1"/>
      <p:bldP spid="258065" grpId="0" animBg="1"/>
      <p:bldP spid="258066" grpId="0" animBg="1"/>
      <p:bldP spid="258070" grpId="0" animBg="1"/>
      <p:bldP spid="258071" grpId="0" animBg="1"/>
      <p:bldP spid="258072" grpId="0" animBg="1"/>
      <p:bldP spid="258074" grpId="0" animBg="1"/>
      <p:bldP spid="258075" grpId="0" animBg="1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59" name="Rectangle 3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60" name="Rectangle 4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1" name="Rectangle 5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2" name="Rectangle 6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3" name="Rectangle 7"/>
          <p:cNvSpPr>
            <a:spLocks noChangeArrowheads="1"/>
          </p:cNvSpPr>
          <p:nvPr/>
        </p:nvSpPr>
        <p:spPr bwMode="auto">
          <a:xfrm flipH="1">
            <a:off x="1219200" y="2667000"/>
            <a:ext cx="6400800" cy="1219200"/>
          </a:xfrm>
          <a:prstGeom prst="rect">
            <a:avLst/>
          </a:prstGeom>
          <a:solidFill>
            <a:srgbClr val="C0C0C0">
              <a:alpha val="50195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2265" name="Rectangle 9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10"/>
          <p:cNvSpPr txBox="1">
            <a:spLocks noChangeArrowheads="1"/>
          </p:cNvSpPr>
          <p:nvPr/>
        </p:nvSpPr>
        <p:spPr bwMode="auto">
          <a:xfrm>
            <a:off x="3581400" y="4267200"/>
            <a:ext cx="191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Frequency in Hz </a:t>
            </a:r>
            <a:endParaRPr lang="de-DE" sz="1800">
              <a:latin typeface="Times New Roman" charset="0"/>
            </a:endParaRPr>
          </a:p>
        </p:txBody>
      </p:sp>
      <p:sp>
        <p:nvSpPr>
          <p:cNvPr id="142346" name="Text Box 11"/>
          <p:cNvSpPr txBox="1">
            <a:spLocks noChangeArrowheads="1"/>
          </p:cNvSpPr>
          <p:nvPr/>
        </p:nvSpPr>
        <p:spPr bwMode="auto">
          <a:xfrm>
            <a:off x="3962400" y="20574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   f</a:t>
            </a:r>
            <a:r>
              <a:rPr lang="de-DE" sz="1600"/>
              <a:t>1</a:t>
            </a:r>
            <a:endParaRPr lang="de-DE"/>
          </a:p>
        </p:txBody>
      </p:sp>
      <p:sp>
        <p:nvSpPr>
          <p:cNvPr id="142347" name="Text Box 12"/>
          <p:cNvSpPr txBox="1">
            <a:spLocks noChangeArrowheads="1"/>
          </p:cNvSpPr>
          <p:nvPr/>
        </p:nvSpPr>
        <p:spPr bwMode="auto">
          <a:xfrm>
            <a:off x="7162800" y="20574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   f</a:t>
            </a:r>
            <a:r>
              <a:rPr lang="de-DE" sz="1600"/>
              <a:t>2</a:t>
            </a:r>
            <a:endParaRPr lang="de-DE"/>
          </a:p>
        </p:txBody>
      </p:sp>
      <p:sp>
        <p:nvSpPr>
          <p:cNvPr id="352269" name="Rectangle 13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70" name="Rectangle 14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71" name="Rectangle 15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72" name="Rectangle 16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73" name="Rectangle 17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2274" name="Rectangle 18"/>
          <p:cNvSpPr>
            <a:spLocks noChangeArrowheads="1"/>
          </p:cNvSpPr>
          <p:nvPr/>
        </p:nvSpPr>
        <p:spPr bwMode="auto">
          <a:xfrm flipH="1">
            <a:off x="4419600" y="2590800"/>
            <a:ext cx="3276600" cy="12954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2354" name="Line 19"/>
          <p:cNvSpPr>
            <a:spLocks noChangeShapeType="1"/>
          </p:cNvSpPr>
          <p:nvPr/>
        </p:nvSpPr>
        <p:spPr bwMode="auto">
          <a:xfrm>
            <a:off x="838200" y="38862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2355" name="Rectangle 20"/>
          <p:cNvSpPr>
            <a:spLocks noChangeArrowheads="1"/>
          </p:cNvSpPr>
          <p:nvPr/>
        </p:nvSpPr>
        <p:spPr bwMode="auto">
          <a:xfrm>
            <a:off x="1066800" y="2438400"/>
            <a:ext cx="33528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56" name="Rectangle 21"/>
          <p:cNvSpPr>
            <a:spLocks noChangeArrowheads="1"/>
          </p:cNvSpPr>
          <p:nvPr/>
        </p:nvSpPr>
        <p:spPr bwMode="auto">
          <a:xfrm>
            <a:off x="4419600" y="2514600"/>
            <a:ext cx="33528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278" name="Line 22"/>
          <p:cNvSpPr>
            <a:spLocks noChangeShapeType="1"/>
          </p:cNvSpPr>
          <p:nvPr/>
        </p:nvSpPr>
        <p:spPr bwMode="auto">
          <a:xfrm>
            <a:off x="44196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52279" name="Line 23"/>
          <p:cNvSpPr>
            <a:spLocks noChangeShapeType="1"/>
          </p:cNvSpPr>
          <p:nvPr/>
        </p:nvSpPr>
        <p:spPr bwMode="auto">
          <a:xfrm>
            <a:off x="44196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52280" name="Line 24"/>
          <p:cNvSpPr>
            <a:spLocks noChangeShapeType="1"/>
          </p:cNvSpPr>
          <p:nvPr/>
        </p:nvSpPr>
        <p:spPr bwMode="auto">
          <a:xfrm>
            <a:off x="1219200" y="3276600"/>
            <a:ext cx="6400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2360" name="Text Box 25"/>
          <p:cNvSpPr txBox="1">
            <a:spLocks noChangeArrowheads="1"/>
          </p:cNvSpPr>
          <p:nvPr/>
        </p:nvSpPr>
        <p:spPr bwMode="auto">
          <a:xfrm>
            <a:off x="762000" y="23622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/>
              <a:t>2f</a:t>
            </a:r>
            <a:r>
              <a:rPr lang="de-DE" sz="1600"/>
              <a:t>1</a:t>
            </a:r>
            <a:r>
              <a:rPr lang="de-DE"/>
              <a:t>-f</a:t>
            </a:r>
            <a:r>
              <a:rPr lang="de-DE" sz="1600"/>
              <a:t>2</a:t>
            </a:r>
            <a:endParaRPr lang="de-DE"/>
          </a:p>
        </p:txBody>
      </p:sp>
      <p:sp>
        <p:nvSpPr>
          <p:cNvPr id="352282" name="Line 26"/>
          <p:cNvSpPr>
            <a:spLocks noChangeShapeType="1"/>
          </p:cNvSpPr>
          <p:nvPr/>
        </p:nvSpPr>
        <p:spPr bwMode="auto">
          <a:xfrm>
            <a:off x="7696200" y="25908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52283" name="Line 27"/>
          <p:cNvSpPr>
            <a:spLocks noChangeShapeType="1"/>
          </p:cNvSpPr>
          <p:nvPr/>
        </p:nvSpPr>
        <p:spPr bwMode="auto">
          <a:xfrm>
            <a:off x="1143000" y="2895600"/>
            <a:ext cx="0" cy="114300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2363" name="AutoShape 28">
            <a:hlinkClick r:id="" action="ppaction://noaction" highlightClick="1">
              <a:snd r:embed="rId2" name="dp_f1_mono.wav"/>
            </a:hlinkClick>
          </p:cNvPr>
          <p:cNvSpPr>
            <a:spLocks noChangeArrowheads="1"/>
          </p:cNvSpPr>
          <p:nvPr/>
        </p:nvSpPr>
        <p:spPr bwMode="auto">
          <a:xfrm>
            <a:off x="685800" y="457200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42364" name="AutoShape 29">
            <a:hlinkClick r:id="" action="ppaction://noaction" highlightClick="1">
              <a:snd r:embed="rId3" name="dp_f2_mono.wav"/>
            </a:hlinkClick>
          </p:cNvPr>
          <p:cNvSpPr>
            <a:spLocks noChangeArrowheads="1"/>
          </p:cNvSpPr>
          <p:nvPr/>
        </p:nvSpPr>
        <p:spPr bwMode="auto">
          <a:xfrm>
            <a:off x="685800" y="503555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2365" name="AutoShape 30">
            <a:hlinkClick r:id="" action="ppaction://noaction" highlightClick="1">
              <a:snd r:embed="rId4" name="dp_f1f2_mono.wav"/>
            </a:hlinkClick>
          </p:cNvPr>
          <p:cNvSpPr>
            <a:spLocks noChangeArrowheads="1"/>
          </p:cNvSpPr>
          <p:nvPr/>
        </p:nvSpPr>
        <p:spPr bwMode="auto">
          <a:xfrm>
            <a:off x="685800" y="548640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142366" name="Text Box 31"/>
          <p:cNvSpPr txBox="1">
            <a:spLocks noChangeArrowheads="1"/>
          </p:cNvSpPr>
          <p:nvPr/>
        </p:nvSpPr>
        <p:spPr bwMode="auto">
          <a:xfrm>
            <a:off x="1219200" y="4648200"/>
            <a:ext cx="1665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primary tone f</a:t>
            </a:r>
            <a:r>
              <a:rPr lang="de-DE" sz="1800" baseline="-25000"/>
              <a:t>1</a:t>
            </a:r>
            <a:endParaRPr lang="de-DE" sz="1800"/>
          </a:p>
        </p:txBody>
      </p:sp>
      <p:sp>
        <p:nvSpPr>
          <p:cNvPr id="142367" name="Text Box 32"/>
          <p:cNvSpPr txBox="1">
            <a:spLocks noChangeArrowheads="1"/>
          </p:cNvSpPr>
          <p:nvPr/>
        </p:nvSpPr>
        <p:spPr bwMode="auto">
          <a:xfrm>
            <a:off x="1219200" y="5105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primary chirp f</a:t>
            </a:r>
            <a:r>
              <a:rPr lang="de-DE" sz="1800" baseline="-25000">
                <a:latin typeface="e" charset="0"/>
              </a:rPr>
              <a:t>2</a:t>
            </a:r>
            <a:endParaRPr lang="de-DE"/>
          </a:p>
        </p:txBody>
      </p:sp>
      <p:sp>
        <p:nvSpPr>
          <p:cNvPr id="142368" name="Text Box 33"/>
          <p:cNvSpPr txBox="1">
            <a:spLocks noChangeArrowheads="1"/>
          </p:cNvSpPr>
          <p:nvPr/>
        </p:nvSpPr>
        <p:spPr bwMode="auto">
          <a:xfrm>
            <a:off x="1203325" y="5522913"/>
            <a:ext cx="1063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/>
              <a:t>f</a:t>
            </a:r>
            <a:r>
              <a:rPr lang="de-DE" sz="1800" baseline="-25000"/>
              <a:t>1</a:t>
            </a:r>
            <a:r>
              <a:rPr lang="de-DE" sz="1800"/>
              <a:t> and f</a:t>
            </a:r>
            <a:r>
              <a:rPr lang="de-DE" sz="1800" baseline="-25000"/>
              <a:t>2</a:t>
            </a:r>
            <a:endParaRPr lang="de-DE"/>
          </a:p>
        </p:txBody>
      </p:sp>
      <p:sp>
        <p:nvSpPr>
          <p:cNvPr id="142369" name="Text Box 34"/>
          <p:cNvSpPr txBox="1">
            <a:spLocks noChangeArrowheads="1"/>
          </p:cNvSpPr>
          <p:nvPr/>
        </p:nvSpPr>
        <p:spPr bwMode="auto">
          <a:xfrm>
            <a:off x="40386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2000</a:t>
            </a:r>
            <a:endParaRPr lang="de-DE"/>
          </a:p>
        </p:txBody>
      </p:sp>
      <p:sp>
        <p:nvSpPr>
          <p:cNvPr id="142370" name="Text Box 35"/>
          <p:cNvSpPr txBox="1">
            <a:spLocks noChangeArrowheads="1"/>
          </p:cNvSpPr>
          <p:nvPr/>
        </p:nvSpPr>
        <p:spPr bwMode="auto">
          <a:xfrm>
            <a:off x="73152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2800</a:t>
            </a:r>
            <a:endParaRPr lang="de-DE"/>
          </a:p>
        </p:txBody>
      </p:sp>
      <p:sp>
        <p:nvSpPr>
          <p:cNvPr id="142371" name="Text Box 36"/>
          <p:cNvSpPr txBox="1">
            <a:spLocks noChangeArrowheads="1"/>
          </p:cNvSpPr>
          <p:nvPr/>
        </p:nvSpPr>
        <p:spPr bwMode="auto">
          <a:xfrm>
            <a:off x="762000" y="3962400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2000"/>
              <a:t>1200</a:t>
            </a:r>
            <a:endParaRPr lang="de-DE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931966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2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2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p_f1_mo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p_f2_mo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35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3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p_f1f2_mo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1"/>
                                            </p:cond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6"/>
                                            </p:cond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2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2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6"/>
                                            </p:cond>
                                          </p:stCondLst>
                                        </p:cTn>
                                        <p:tgtEl>
                                          <p:spTgt spid="35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1"/>
                                            </p:cond>
                                          </p:stCondLst>
                                        </p:cTn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2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2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2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2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8" grpId="0" animBg="1" autoUpdateAnimBg="0"/>
      <p:bldP spid="352259" grpId="0" animBg="1"/>
      <p:bldP spid="352260" grpId="0" animBg="1" autoUpdateAnimBg="0"/>
      <p:bldP spid="352261" grpId="0" animBg="1" autoUpdateAnimBg="0"/>
      <p:bldP spid="352262" grpId="0" animBg="1" autoUpdateAnimBg="0"/>
      <p:bldP spid="352263" grpId="0" animBg="1" autoUpdateAnimBg="0"/>
      <p:bldP spid="352265" grpId="0" animBg="1"/>
      <p:bldP spid="352269" grpId="0" animBg="1"/>
      <p:bldP spid="352270" grpId="0" animBg="1"/>
      <p:bldP spid="352271" grpId="0" animBg="1"/>
      <p:bldP spid="352272" grpId="0" animBg="1"/>
      <p:bldP spid="352273" grpId="0" animBg="1"/>
      <p:bldP spid="352274" grpId="0" animBg="1"/>
      <p:bldP spid="352278" grpId="0" animBg="1"/>
      <p:bldP spid="352279" grpId="0" animBg="1"/>
      <p:bldP spid="352280" grpId="0" animBg="1"/>
      <p:bldP spid="352282" grpId="0" animBg="1"/>
      <p:bldP spid="35228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Basic characteristics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Compression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mechanism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in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the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cochlea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7" name="Picture 9" descr="compression-BM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2463" y="2286794"/>
            <a:ext cx="5427662" cy="4167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429735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Models</a:t>
            </a:r>
          </a:p>
        </p:txBody>
      </p:sp>
      <p:pic>
        <p:nvPicPr>
          <p:cNvPr id="11" name="Image 10" descr="wave_vowel.png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4416" t="9222" r="12235" b="16912"/>
          <a:stretch/>
        </p:blipFill>
        <p:spPr>
          <a:xfrm>
            <a:off x="124199" y="3137929"/>
            <a:ext cx="1265331" cy="955672"/>
          </a:xfrm>
          <a:prstGeom prst="rect">
            <a:avLst/>
          </a:prstGeom>
        </p:spPr>
      </p:pic>
      <p:grpSp>
        <p:nvGrpSpPr>
          <p:cNvPr id="12" name="Grouper 11"/>
          <p:cNvGrpSpPr/>
          <p:nvPr/>
        </p:nvGrpSpPr>
        <p:grpSpPr>
          <a:xfrm>
            <a:off x="1494117" y="2930062"/>
            <a:ext cx="1829393" cy="1577695"/>
            <a:chOff x="1494117" y="2930062"/>
            <a:chExt cx="1829393" cy="1577695"/>
          </a:xfrm>
        </p:grpSpPr>
        <p:cxnSp>
          <p:nvCxnSpPr>
            <p:cNvPr id="3" name="Connecteur droit avec flèche 2"/>
            <p:cNvCxnSpPr/>
            <p:nvPr/>
          </p:nvCxnSpPr>
          <p:spPr>
            <a:xfrm>
              <a:off x="1494117" y="3615765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er 19"/>
            <p:cNvGrpSpPr/>
            <p:nvPr/>
          </p:nvGrpSpPr>
          <p:grpSpPr>
            <a:xfrm>
              <a:off x="1600895" y="2930062"/>
              <a:ext cx="1722615" cy="1577695"/>
              <a:chOff x="1600895" y="2930062"/>
              <a:chExt cx="1722615" cy="1577695"/>
            </a:xfrm>
          </p:grpSpPr>
          <p:sp>
            <p:nvSpPr>
              <p:cNvPr id="5" name="Forme libre 4"/>
              <p:cNvSpPr/>
              <p:nvPr/>
            </p:nvSpPr>
            <p:spPr>
              <a:xfrm>
                <a:off x="2061882" y="3330766"/>
                <a:ext cx="1052554" cy="568323"/>
              </a:xfrm>
              <a:custGeom>
                <a:avLst/>
                <a:gdLst>
                  <a:gd name="connsiteX0" fmla="*/ 0 w 1052554"/>
                  <a:gd name="connsiteY0" fmla="*/ 568323 h 568323"/>
                  <a:gd name="connsiteX1" fmla="*/ 463177 w 1052554"/>
                  <a:gd name="connsiteY1" fmla="*/ 558 h 568323"/>
                  <a:gd name="connsiteX2" fmla="*/ 1001059 w 1052554"/>
                  <a:gd name="connsiteY2" fmla="*/ 463735 h 568323"/>
                  <a:gd name="connsiteX3" fmla="*/ 1030941 w 1052554"/>
                  <a:gd name="connsiteY3" fmla="*/ 508558 h 568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2554" h="568323">
                    <a:moveTo>
                      <a:pt x="0" y="568323"/>
                    </a:moveTo>
                    <a:cubicBezTo>
                      <a:pt x="148167" y="293156"/>
                      <a:pt x="296334" y="17989"/>
                      <a:pt x="463177" y="558"/>
                    </a:cubicBezTo>
                    <a:cubicBezTo>
                      <a:pt x="630020" y="-16873"/>
                      <a:pt x="906432" y="379068"/>
                      <a:pt x="1001059" y="463735"/>
                    </a:cubicBezTo>
                    <a:cubicBezTo>
                      <a:pt x="1095686" y="548402"/>
                      <a:pt x="1030941" y="508558"/>
                      <a:pt x="1030941" y="508558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" name="Connecteur droit avec flèche 8"/>
              <p:cNvCxnSpPr/>
              <p:nvPr/>
            </p:nvCxnSpPr>
            <p:spPr>
              <a:xfrm flipV="1">
                <a:off x="1987175" y="3018118"/>
                <a:ext cx="0" cy="101273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/>
              <p:cNvCxnSpPr/>
              <p:nvPr/>
            </p:nvCxnSpPr>
            <p:spPr>
              <a:xfrm flipV="1">
                <a:off x="1987175" y="4030848"/>
                <a:ext cx="1255060" cy="29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ZoneTexte 18"/>
              <p:cNvSpPr txBox="1"/>
              <p:nvPr/>
            </p:nvSpPr>
            <p:spPr>
              <a:xfrm>
                <a:off x="3020307" y="4138425"/>
                <a:ext cx="303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i="1" dirty="0"/>
                  <a:t>f</a:t>
                </a: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1600895" y="2930062"/>
                <a:ext cx="386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i="1" dirty="0"/>
                  <a:t>A</a:t>
                </a:r>
              </a:p>
            </p:txBody>
          </p:sp>
        </p:grpSp>
      </p:grpSp>
      <p:grpSp>
        <p:nvGrpSpPr>
          <p:cNvPr id="13" name="Grouper 12"/>
          <p:cNvGrpSpPr/>
          <p:nvPr/>
        </p:nvGrpSpPr>
        <p:grpSpPr>
          <a:xfrm>
            <a:off x="3323510" y="1750623"/>
            <a:ext cx="2056463" cy="3909023"/>
            <a:chOff x="3323510" y="1750623"/>
            <a:chExt cx="2056463" cy="3909023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3323510" y="3573930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7" descr="audfil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681111" y="2960785"/>
              <a:ext cx="3909023" cy="1488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er 14"/>
          <p:cNvGrpSpPr/>
          <p:nvPr/>
        </p:nvGrpSpPr>
        <p:grpSpPr>
          <a:xfrm>
            <a:off x="5418265" y="2196363"/>
            <a:ext cx="2082443" cy="3194343"/>
            <a:chOff x="5418265" y="2196363"/>
            <a:chExt cx="2082443" cy="3194343"/>
          </a:xfrm>
        </p:grpSpPr>
        <p:cxnSp>
          <p:nvCxnSpPr>
            <p:cNvPr id="32" name="Connecteur droit avec flèche 31"/>
            <p:cNvCxnSpPr/>
            <p:nvPr/>
          </p:nvCxnSpPr>
          <p:spPr>
            <a:xfrm>
              <a:off x="5418265" y="3179239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>
              <a:off x="5418265" y="2687801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>
              <a:off x="5418265" y="2196363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>
              <a:off x="5418265" y="2442082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>
              <a:off x="5418265" y="2933520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>
              <a:off x="5418265" y="3424958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5418265" y="3670677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>
            <a:xfrm>
              <a:off x="5418265" y="3916396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418265" y="4162115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>
              <a:off x="5418265" y="4407834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5418265" y="4653553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>
              <a:off x="5418265" y="4899272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5418265" y="5144991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/>
            <p:nvPr/>
          </p:nvCxnSpPr>
          <p:spPr>
            <a:xfrm>
              <a:off x="5418265" y="5390706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er 1"/>
            <p:cNvGrpSpPr/>
            <p:nvPr/>
          </p:nvGrpSpPr>
          <p:grpSpPr>
            <a:xfrm>
              <a:off x="5694885" y="3100403"/>
              <a:ext cx="1805823" cy="1577695"/>
              <a:chOff x="6113233" y="4355447"/>
              <a:chExt cx="1805823" cy="1577695"/>
            </a:xfrm>
          </p:grpSpPr>
          <p:grpSp>
            <p:nvGrpSpPr>
              <p:cNvPr id="46" name="Grouper 45"/>
              <p:cNvGrpSpPr/>
              <p:nvPr/>
            </p:nvGrpSpPr>
            <p:grpSpPr>
              <a:xfrm>
                <a:off x="6113233" y="4355447"/>
                <a:ext cx="1805823" cy="1577695"/>
                <a:chOff x="1600895" y="2930062"/>
                <a:chExt cx="1805823" cy="1577695"/>
              </a:xfrm>
            </p:grpSpPr>
            <p:cxnSp>
              <p:nvCxnSpPr>
                <p:cNvPr id="48" name="Connecteur droit avec flèche 47"/>
                <p:cNvCxnSpPr/>
                <p:nvPr/>
              </p:nvCxnSpPr>
              <p:spPr>
                <a:xfrm flipV="1">
                  <a:off x="1987175" y="3018118"/>
                  <a:ext cx="0" cy="101273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avec flèche 48"/>
                <p:cNvCxnSpPr/>
                <p:nvPr/>
              </p:nvCxnSpPr>
              <p:spPr>
                <a:xfrm flipV="1">
                  <a:off x="1987175" y="4030848"/>
                  <a:ext cx="1255060" cy="29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ZoneTexte 49"/>
                <p:cNvSpPr txBox="1"/>
                <p:nvPr/>
              </p:nvSpPr>
              <p:spPr>
                <a:xfrm>
                  <a:off x="3020307" y="4138425"/>
                  <a:ext cx="3864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i="1" dirty="0"/>
                    <a:t>A</a:t>
                  </a:r>
                </a:p>
              </p:txBody>
            </p:sp>
            <p:sp>
              <p:nvSpPr>
                <p:cNvPr id="51" name="ZoneTexte 50"/>
                <p:cNvSpPr txBox="1"/>
                <p:nvPr/>
              </p:nvSpPr>
              <p:spPr>
                <a:xfrm>
                  <a:off x="1600895" y="2930062"/>
                  <a:ext cx="3864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i="1" dirty="0"/>
                    <a:t>A</a:t>
                  </a:r>
                </a:p>
              </p:txBody>
            </p:sp>
          </p:grpSp>
          <p:sp>
            <p:nvSpPr>
              <p:cNvPr id="55" name="Forme libre 54"/>
              <p:cNvSpPr/>
              <p:nvPr/>
            </p:nvSpPr>
            <p:spPr>
              <a:xfrm>
                <a:off x="6529294" y="4956736"/>
                <a:ext cx="1208799" cy="496793"/>
              </a:xfrm>
              <a:custGeom>
                <a:avLst/>
                <a:gdLst>
                  <a:gd name="connsiteX0" fmla="*/ 0 w 1208799"/>
                  <a:gd name="connsiteY0" fmla="*/ 496793 h 496793"/>
                  <a:gd name="connsiteX1" fmla="*/ 298824 w 1208799"/>
                  <a:gd name="connsiteY1" fmla="*/ 183029 h 496793"/>
                  <a:gd name="connsiteX2" fmla="*/ 1150471 w 1208799"/>
                  <a:gd name="connsiteY2" fmla="*/ 18676 h 496793"/>
                  <a:gd name="connsiteX3" fmla="*/ 1135530 w 1208799"/>
                  <a:gd name="connsiteY3" fmla="*/ 3735 h 496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799" h="496793">
                    <a:moveTo>
                      <a:pt x="0" y="496793"/>
                    </a:moveTo>
                    <a:cubicBezTo>
                      <a:pt x="53539" y="379754"/>
                      <a:pt x="107079" y="262715"/>
                      <a:pt x="298824" y="183029"/>
                    </a:cubicBezTo>
                    <a:cubicBezTo>
                      <a:pt x="490569" y="103343"/>
                      <a:pt x="1011020" y="48558"/>
                      <a:pt x="1150471" y="18676"/>
                    </a:cubicBezTo>
                    <a:cubicBezTo>
                      <a:pt x="1289922" y="-11206"/>
                      <a:pt x="1135530" y="3735"/>
                      <a:pt x="1135530" y="373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000000"/>
                    </a:solidFill>
                  </a:ln>
                </a:endParaRPr>
              </a:p>
            </p:txBody>
          </p:sp>
        </p:grpSp>
      </p:grpSp>
      <p:sp>
        <p:nvSpPr>
          <p:cNvPr id="4" name="ZoneTexte 3"/>
          <p:cNvSpPr txBox="1"/>
          <p:nvPr/>
        </p:nvSpPr>
        <p:spPr>
          <a:xfrm>
            <a:off x="1755362" y="1381292"/>
            <a:ext cx="157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Pré-emphase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4012280" y="1381292"/>
            <a:ext cx="153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Banc de filtre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694885" y="1381292"/>
            <a:ext cx="154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Compression</a:t>
            </a:r>
          </a:p>
        </p:txBody>
      </p:sp>
      <p:grpSp>
        <p:nvGrpSpPr>
          <p:cNvPr id="16" name="Grouper 15"/>
          <p:cNvGrpSpPr/>
          <p:nvPr/>
        </p:nvGrpSpPr>
        <p:grpSpPr>
          <a:xfrm>
            <a:off x="7512995" y="2199353"/>
            <a:ext cx="1375743" cy="3194343"/>
            <a:chOff x="7512995" y="2199353"/>
            <a:chExt cx="1375743" cy="3194343"/>
          </a:xfrm>
        </p:grpSpPr>
        <p:cxnSp>
          <p:nvCxnSpPr>
            <p:cNvPr id="47" name="Connecteur droit avec flèche 46"/>
            <p:cNvCxnSpPr/>
            <p:nvPr/>
          </p:nvCxnSpPr>
          <p:spPr>
            <a:xfrm>
              <a:off x="7512995" y="3182229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>
              <a:off x="7512995" y="2690791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>
              <a:off x="7512995" y="2199353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>
              <a:off x="7512995" y="2445072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/>
            <p:cNvCxnSpPr/>
            <p:nvPr/>
          </p:nvCxnSpPr>
          <p:spPr>
            <a:xfrm>
              <a:off x="7512995" y="2936510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>
              <a:off x="7512995" y="3427948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>
              <a:off x="7512995" y="3673667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>
              <a:off x="7512995" y="3919386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512995" y="4165105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/>
            <p:cNvCxnSpPr/>
            <p:nvPr/>
          </p:nvCxnSpPr>
          <p:spPr>
            <a:xfrm>
              <a:off x="7512995" y="4410824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/>
            <p:nvPr/>
          </p:nvCxnSpPr>
          <p:spPr>
            <a:xfrm>
              <a:off x="7512995" y="4656543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>
            <a:xfrm>
              <a:off x="7512995" y="4902262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>
              <a:off x="7512995" y="5147981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/>
            <p:cNvCxnSpPr/>
            <p:nvPr/>
          </p:nvCxnSpPr>
          <p:spPr>
            <a:xfrm>
              <a:off x="7512995" y="5393696"/>
              <a:ext cx="41835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er 9"/>
            <p:cNvGrpSpPr/>
            <p:nvPr/>
          </p:nvGrpSpPr>
          <p:grpSpPr>
            <a:xfrm>
              <a:off x="7933431" y="3127548"/>
              <a:ext cx="955307" cy="1577695"/>
              <a:chOff x="90575" y="4327074"/>
              <a:chExt cx="955307" cy="1577695"/>
            </a:xfrm>
          </p:grpSpPr>
          <p:grpSp>
            <p:nvGrpSpPr>
              <p:cNvPr id="68" name="Grouper 67"/>
              <p:cNvGrpSpPr/>
              <p:nvPr/>
            </p:nvGrpSpPr>
            <p:grpSpPr>
              <a:xfrm>
                <a:off x="90575" y="4327074"/>
                <a:ext cx="955307" cy="1577695"/>
                <a:chOff x="1600895" y="2930062"/>
                <a:chExt cx="955307" cy="1577695"/>
              </a:xfrm>
            </p:grpSpPr>
            <p:cxnSp>
              <p:nvCxnSpPr>
                <p:cNvPr id="70" name="Connecteur droit avec flèche 69"/>
                <p:cNvCxnSpPr/>
                <p:nvPr/>
              </p:nvCxnSpPr>
              <p:spPr>
                <a:xfrm flipV="1">
                  <a:off x="1987175" y="3018118"/>
                  <a:ext cx="0" cy="101273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cteur droit avec flèche 70"/>
                <p:cNvCxnSpPr/>
                <p:nvPr/>
              </p:nvCxnSpPr>
              <p:spPr>
                <a:xfrm>
                  <a:off x="1987175" y="4033840"/>
                  <a:ext cx="56902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ZoneTexte 71"/>
                <p:cNvSpPr txBox="1"/>
                <p:nvPr/>
              </p:nvSpPr>
              <p:spPr>
                <a:xfrm>
                  <a:off x="2213493" y="4138425"/>
                  <a:ext cx="3032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i="1" dirty="0"/>
                    <a:t>f</a:t>
                  </a:r>
                </a:p>
              </p:txBody>
            </p:sp>
            <p:sp>
              <p:nvSpPr>
                <p:cNvPr id="73" name="ZoneTexte 72"/>
                <p:cNvSpPr txBox="1"/>
                <p:nvPr/>
              </p:nvSpPr>
              <p:spPr>
                <a:xfrm>
                  <a:off x="1600895" y="2930062"/>
                  <a:ext cx="3864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i="1" dirty="0"/>
                    <a:t>A</a:t>
                  </a:r>
                </a:p>
              </p:txBody>
            </p:sp>
          </p:grpSp>
          <p:sp>
            <p:nvSpPr>
              <p:cNvPr id="7" name="Forme libre 6"/>
              <p:cNvSpPr/>
              <p:nvPr/>
            </p:nvSpPr>
            <p:spPr>
              <a:xfrm>
                <a:off x="522941" y="4727913"/>
                <a:ext cx="298824" cy="665852"/>
              </a:xfrm>
              <a:custGeom>
                <a:avLst/>
                <a:gdLst>
                  <a:gd name="connsiteX0" fmla="*/ 0 w 298824"/>
                  <a:gd name="connsiteY0" fmla="*/ 38322 h 665852"/>
                  <a:gd name="connsiteX1" fmla="*/ 149412 w 298824"/>
                  <a:gd name="connsiteY1" fmla="*/ 68205 h 665852"/>
                  <a:gd name="connsiteX2" fmla="*/ 298824 w 298824"/>
                  <a:gd name="connsiteY2" fmla="*/ 665852 h 665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8824" h="665852">
                    <a:moveTo>
                      <a:pt x="0" y="38322"/>
                    </a:moveTo>
                    <a:cubicBezTo>
                      <a:pt x="49804" y="969"/>
                      <a:pt x="99608" y="-36383"/>
                      <a:pt x="149412" y="68205"/>
                    </a:cubicBezTo>
                    <a:cubicBezTo>
                      <a:pt x="199216" y="172793"/>
                      <a:pt x="298824" y="665852"/>
                      <a:pt x="298824" y="665852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4" name="ZoneTexte 73"/>
          <p:cNvSpPr txBox="1"/>
          <p:nvPr/>
        </p:nvSpPr>
        <p:spPr>
          <a:xfrm>
            <a:off x="7786504" y="1381292"/>
            <a:ext cx="127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Passe-bas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1758352" y="5821759"/>
            <a:ext cx="172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Oreille </a:t>
            </a:r>
            <a:r>
              <a:rPr lang="fr-FR" dirty="0" err="1"/>
              <a:t>ext</a:t>
            </a:r>
            <a:r>
              <a:rPr lang="fr-FR" dirty="0"/>
              <a:t>/</a:t>
            </a:r>
            <a:r>
              <a:rPr lang="fr-FR" dirty="0" err="1"/>
              <a:t>moy</a:t>
            </a:r>
            <a:endParaRPr lang="fr-FR" dirty="0"/>
          </a:p>
        </p:txBody>
      </p:sp>
      <p:sp>
        <p:nvSpPr>
          <p:cNvPr id="76" name="ZoneTexte 75"/>
          <p:cNvSpPr txBox="1"/>
          <p:nvPr/>
        </p:nvSpPr>
        <p:spPr>
          <a:xfrm>
            <a:off x="3656686" y="5821759"/>
            <a:ext cx="22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Membrane basilaire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5832344" y="582175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Mécanisme actif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7789494" y="5821759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</a:t>
            </a:r>
            <a:r>
              <a:rPr lang="fr-FR" dirty="0"/>
              <a:t>. </a:t>
            </a:r>
            <a:r>
              <a:rPr lang="fr-FR" dirty="0" err="1"/>
              <a:t>temp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78727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6" grpId="0"/>
      <p:bldP spid="67" grpId="0"/>
      <p:bldP spid="74" grpId="0"/>
      <p:bldP spid="75" grpId="0"/>
      <p:bldP spid="76" grpId="0"/>
      <p:bldP spid="77" grpId="0"/>
      <p:bldP spid="7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erbgram_vowel.png">
            <a:hlinkClick r:id="" action="ppaction://noaction">
              <a:snd r:embed="rId2" name="voiceA.A3.wav"/>
            </a:hlinkClick>
          </p:cNvPr>
          <p:cNvPicPr>
            <a:picLocks noChangeAspect="1"/>
          </p:cNvPicPr>
          <p:nvPr/>
        </p:nvPicPr>
        <p:blipFill>
          <a:blip r:embed="rId3"/>
          <a:srcRect t="12186" b="3659"/>
          <a:stretch>
            <a:fillRect/>
          </a:stretch>
        </p:blipFill>
        <p:spPr>
          <a:xfrm>
            <a:off x="2402429" y="2279904"/>
            <a:ext cx="5485947" cy="3462528"/>
          </a:xfrm>
          <a:prstGeom prst="rect">
            <a:avLst/>
          </a:prstGeom>
        </p:spPr>
      </p:pic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Models</a:t>
            </a:r>
          </a:p>
        </p:txBody>
      </p:sp>
      <p:grpSp>
        <p:nvGrpSpPr>
          <p:cNvPr id="17" name="Groupe 16"/>
          <p:cNvGrpSpPr/>
          <p:nvPr/>
        </p:nvGrpSpPr>
        <p:grpSpPr>
          <a:xfrm>
            <a:off x="4882114" y="4799914"/>
            <a:ext cx="1947204" cy="1960550"/>
            <a:chOff x="4516354" y="4799914"/>
            <a:chExt cx="1947204" cy="1960550"/>
          </a:xfrm>
        </p:grpSpPr>
        <p:pic>
          <p:nvPicPr>
            <p:cNvPr id="34" name="Image 33" descr="erbgram_boxes.png"/>
            <p:cNvPicPr>
              <a:picLocks noChangeAspect="1"/>
            </p:cNvPicPr>
            <p:nvPr/>
          </p:nvPicPr>
          <p:blipFill>
            <a:blip r:embed="rId4"/>
            <a:srcRect l="2782" t="67807" r="52850" b="10398"/>
            <a:stretch>
              <a:fillRect/>
            </a:stretch>
          </p:blipFill>
          <p:spPr>
            <a:xfrm>
              <a:off x="4516354" y="5787360"/>
              <a:ext cx="1947204" cy="717397"/>
            </a:xfrm>
            <a:prstGeom prst="rect">
              <a:avLst/>
            </a:prstGeom>
          </p:spPr>
        </p:pic>
        <p:cxnSp>
          <p:nvCxnSpPr>
            <p:cNvPr id="24" name="Connecteur droit avec flèche 23"/>
            <p:cNvCxnSpPr/>
            <p:nvPr/>
          </p:nvCxnSpPr>
          <p:spPr>
            <a:xfrm rot="5400000">
              <a:off x="5134834" y="5508670"/>
              <a:ext cx="707248" cy="41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5276202" y="4799914"/>
              <a:ext cx="42862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4686273" y="6391132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Fine structure</a:t>
              </a:r>
            </a:p>
          </p:txBody>
        </p:sp>
      </p:grpSp>
      <p:sp>
        <p:nvSpPr>
          <p:cNvPr id="28" name="ZoneTexte 27"/>
          <p:cNvSpPr txBox="1"/>
          <p:nvPr/>
        </p:nvSpPr>
        <p:spPr>
          <a:xfrm rot="5400000">
            <a:off x="7043467" y="35960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Excitation pattern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3511797" y="1151946"/>
            <a:ext cx="2061092" cy="2625166"/>
            <a:chOff x="3146037" y="1151946"/>
            <a:chExt cx="2061092" cy="2625166"/>
          </a:xfrm>
        </p:grpSpPr>
        <p:pic>
          <p:nvPicPr>
            <p:cNvPr id="35" name="Image 34" descr="erbgram_boxes.png"/>
            <p:cNvPicPr>
              <a:picLocks noChangeAspect="1"/>
            </p:cNvPicPr>
            <p:nvPr/>
          </p:nvPicPr>
          <p:blipFill>
            <a:blip r:embed="rId4"/>
            <a:srcRect r="53037" b="76879"/>
            <a:stretch>
              <a:fillRect/>
            </a:stretch>
          </p:blipFill>
          <p:spPr>
            <a:xfrm>
              <a:off x="3146037" y="1370598"/>
              <a:ext cx="2061092" cy="761044"/>
            </a:xfrm>
            <a:prstGeom prst="rect">
              <a:avLst/>
            </a:prstGeom>
          </p:spPr>
        </p:pic>
        <p:cxnSp>
          <p:nvCxnSpPr>
            <p:cNvPr id="23" name="Connecteur droit avec flèche 22"/>
            <p:cNvCxnSpPr/>
            <p:nvPr/>
          </p:nvCxnSpPr>
          <p:spPr>
            <a:xfrm rot="5400000" flipH="1" flipV="1">
              <a:off x="3493078" y="2741261"/>
              <a:ext cx="1356528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959466" y="3419922"/>
              <a:ext cx="42862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602276" y="1151946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Envelope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7022592" y="2121408"/>
            <a:ext cx="1341120" cy="320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97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FFFFFF"/>
                </a:solidFill>
                <a:cs typeface="+mn-cs"/>
              </a:rPr>
              <a:t>Models</a:t>
            </a:r>
          </a:p>
        </p:txBody>
      </p:sp>
      <p:pic>
        <p:nvPicPr>
          <p:cNvPr id="64515" name="Picture 3" descr="asunr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1931988"/>
            <a:ext cx="38957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4" descr="asr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905000"/>
            <a:ext cx="38957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ound006_resolv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0457" y="5477934"/>
            <a:ext cx="237067" cy="237067"/>
          </a:xfrm>
          <a:prstGeom prst="rect">
            <a:avLst/>
          </a:prstGeom>
        </p:spPr>
      </p:pic>
      <p:pic>
        <p:nvPicPr>
          <p:cNvPr id="3" name="sound007_unresolved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10171" y="5465838"/>
            <a:ext cx="249162" cy="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1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Models</a:t>
            </a:r>
          </a:p>
        </p:txBody>
      </p:sp>
      <p:pic>
        <p:nvPicPr>
          <p:cNvPr id="21" name="sound006_resolved.wa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457825"/>
            <a:ext cx="25241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sound007_unresolved.wa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5457825"/>
            <a:ext cx="25082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resolv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830388"/>
            <a:ext cx="4421188" cy="312261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unresolv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1830388"/>
            <a:ext cx="4408487" cy="311308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58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MP3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5679924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 err="1">
                <a:solidFill>
                  <a:srgbClr val="FFFFFF"/>
                </a:solidFill>
              </a:rPr>
              <a:t>Applicatiom</a:t>
            </a:r>
            <a:endParaRPr lang="en-US" sz="3600" kern="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D5F31-74D7-F9F2-2FD8-50B502758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8" y="3003290"/>
            <a:ext cx="7969277" cy="1650375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F622701-0AF7-21A4-432F-F26FB264F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14" y="4849877"/>
            <a:ext cx="89757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dirty="0"/>
              <a:t> </a:t>
            </a:r>
            <a:r>
              <a:rPr lang="es-ES" sz="2400" dirty="0" err="1"/>
              <a:t>Sound</a:t>
            </a:r>
            <a:r>
              <a:rPr lang="es-ES" sz="2400" dirty="0"/>
              <a:t> </a:t>
            </a:r>
            <a:r>
              <a:rPr lang="es-ES" sz="2400" dirty="0" err="1"/>
              <a:t>representation</a:t>
            </a:r>
            <a:r>
              <a:rPr lang="es-ES" sz="2400" dirty="0"/>
              <a:t> </a:t>
            </a:r>
            <a:r>
              <a:rPr lang="es-ES" sz="2400" dirty="0" err="1"/>
              <a:t>taking</a:t>
            </a:r>
            <a:r>
              <a:rPr lang="es-ES" sz="2400" dirty="0"/>
              <a:t> </a:t>
            </a:r>
            <a:r>
              <a:rPr lang="es-ES" sz="2400" i="1" dirty="0" err="1"/>
              <a:t>perception</a:t>
            </a:r>
            <a:r>
              <a:rPr lang="es-ES" sz="2400" dirty="0"/>
              <a:t> </a:t>
            </a:r>
            <a:r>
              <a:rPr lang="es-ES" sz="2400" dirty="0" err="1"/>
              <a:t>into</a:t>
            </a:r>
            <a:r>
              <a:rPr lang="es-ES" sz="2400" dirty="0"/>
              <a:t> </a:t>
            </a:r>
            <a:r>
              <a:rPr lang="es-ES" sz="2400" dirty="0" err="1"/>
              <a:t>account</a:t>
            </a:r>
            <a:endParaRPr lang="es-ES" sz="2400" i="1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MP3, </a:t>
            </a:r>
            <a:r>
              <a:rPr lang="es-ES" sz="2400" dirty="0" err="1"/>
              <a:t>speech</a:t>
            </a:r>
            <a:r>
              <a:rPr lang="es-ES" sz="2400" dirty="0"/>
              <a:t> </a:t>
            </a:r>
            <a:r>
              <a:rPr lang="es-ES" sz="2400" dirty="0" err="1"/>
              <a:t>coding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telecommunications</a:t>
            </a:r>
            <a:r>
              <a:rPr lang="es-ES" sz="2400" dirty="0"/>
              <a:t>, </a:t>
            </a:r>
            <a:r>
              <a:rPr lang="es-ES" sz="2400" dirty="0" err="1"/>
              <a:t>etc</a:t>
            </a:r>
            <a:r>
              <a:rPr lang="es-ES" sz="2400" dirty="0"/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D0893-4193-67E6-AA01-30835D31F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0" y="1713494"/>
            <a:ext cx="5396459" cy="960244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6D092BC8-04AC-4AA0-3961-00CE98269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Multi-billion $S industries</a:t>
            </a:r>
          </a:p>
        </p:txBody>
      </p:sp>
    </p:spTree>
    <p:extLst>
      <p:ext uri="{BB962C8B-B14F-4D97-AF65-F5344CB8AC3E}">
        <p14:creationId xmlns:p14="http://schemas.microsoft.com/office/powerpoint/2010/main" val="394748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80963" y="4123527"/>
            <a:ext cx="897572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Helmholtz, Seebeck: </a:t>
            </a:r>
            <a:r>
              <a:rPr lang="es-ES" sz="2400" dirty="0" err="1"/>
              <a:t>tuning</a:t>
            </a:r>
            <a:r>
              <a:rPr lang="es-ES" sz="2400" dirty="0"/>
              <a:t> </a:t>
            </a:r>
            <a:r>
              <a:rPr lang="es-ES" sz="2400" dirty="0" err="1"/>
              <a:t>forks</a:t>
            </a:r>
            <a:r>
              <a:rPr lang="es-ES" sz="2400" dirty="0"/>
              <a:t>, </a:t>
            </a:r>
            <a:r>
              <a:rPr lang="es-ES" sz="2400" dirty="0" err="1"/>
              <a:t>resonators</a:t>
            </a:r>
            <a:r>
              <a:rPr lang="es-ES" sz="2400" dirty="0"/>
              <a:t>, </a:t>
            </a:r>
            <a:r>
              <a:rPr lang="es-ES" sz="2400" dirty="0" err="1"/>
              <a:t>sirens</a:t>
            </a:r>
            <a:r>
              <a:rPr lang="es-ES" sz="2400" dirty="0"/>
              <a:t>, etc…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1876: </a:t>
            </a:r>
            <a:r>
              <a:rPr lang="es-ES" sz="2400" dirty="0" err="1"/>
              <a:t>Transmit</a:t>
            </a:r>
            <a:r>
              <a:rPr lang="es-ES" sz="2400" dirty="0"/>
              <a:t> and reproduce </a:t>
            </a:r>
            <a:r>
              <a:rPr lang="es-ES" sz="2400" dirty="0" err="1"/>
              <a:t>sounds</a:t>
            </a:r>
            <a:r>
              <a:rPr lang="es-ES" sz="2400" dirty="0"/>
              <a:t>, Bell &amp; Edison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Creation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Bell </a:t>
            </a:r>
            <a:r>
              <a:rPr lang="es-ES" sz="2400" dirty="0" err="1"/>
              <a:t>Labs</a:t>
            </a: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Transistors</a:t>
            </a:r>
            <a:r>
              <a:rPr lang="es-ES" sz="2400" dirty="0"/>
              <a:t>, </a:t>
            </a:r>
            <a:r>
              <a:rPr lang="es-ES" sz="2400" dirty="0" err="1"/>
              <a:t>théorie</a:t>
            </a:r>
            <a:r>
              <a:rPr lang="es-ES" sz="2400" dirty="0"/>
              <a:t> de </a:t>
            </a:r>
            <a:r>
              <a:rPr lang="es-ES" sz="2400" dirty="0" err="1"/>
              <a:t>l’information</a:t>
            </a:r>
            <a:r>
              <a:rPr lang="es-ES" sz="2400" dirty="0"/>
              <a:t> – et </a:t>
            </a:r>
            <a:r>
              <a:rPr lang="es-ES" sz="2400" dirty="0" err="1"/>
              <a:t>surdité</a:t>
            </a:r>
            <a:endParaRPr lang="es-ES" sz="2400" dirty="0"/>
          </a:p>
        </p:txBody>
      </p:sp>
      <p:pic>
        <p:nvPicPr>
          <p:cNvPr id="19" name="Picture 18" descr="Macintosh HD:private:var:folders:w7:n84sx3sx1gd4qzd7lghdmcnr0000gn:T:TemporaryItems:Edison_and_phonograph_edit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7" b="7984"/>
          <a:stretch/>
        </p:blipFill>
        <p:spPr bwMode="auto">
          <a:xfrm>
            <a:off x="6536666" y="1647085"/>
            <a:ext cx="1980220" cy="198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Bell-demonstration-912x10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46" y="1647085"/>
            <a:ext cx="1738963" cy="1952520"/>
          </a:xfrm>
          <a:prstGeom prst="rect">
            <a:avLst/>
          </a:prstGeom>
        </p:spPr>
      </p:pic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Introduction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26" y="1722675"/>
            <a:ext cx="2509988" cy="1769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979" y="1734871"/>
            <a:ext cx="1612900" cy="1727200"/>
          </a:xfrm>
          <a:prstGeom prst="rect">
            <a:avLst/>
          </a:prstGeom>
        </p:spPr>
      </p:pic>
      <p:sp>
        <p:nvSpPr>
          <p:cNvPr id="10" name="ZoneTexte 9"/>
          <p:cNvSpPr txBox="1">
            <a:spLocks noChangeArrowheads="1"/>
          </p:cNvSpPr>
          <p:nvPr/>
        </p:nvSpPr>
        <p:spPr bwMode="auto">
          <a:xfrm>
            <a:off x="4922098" y="6550025"/>
            <a:ext cx="422190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fr-FR" sz="1400" dirty="0" err="1">
                <a:solidFill>
                  <a:srgbClr val="000000"/>
                </a:solidFill>
              </a:rPr>
              <a:t>Yost</a:t>
            </a:r>
            <a:r>
              <a:rPr lang="fr-FR" sz="1400" dirty="0">
                <a:solidFill>
                  <a:srgbClr val="000000"/>
                </a:solidFill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2254343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333399"/>
                </a:solidFill>
              </a:rPr>
              <a:t>Codage</a:t>
            </a:r>
            <a:r>
              <a:rPr lang="en-US" sz="3200" kern="0" dirty="0">
                <a:solidFill>
                  <a:srgbClr val="333399"/>
                </a:solidFill>
              </a:rPr>
              <a:t> audio: MP3</a:t>
            </a:r>
          </a:p>
        </p:txBody>
      </p:sp>
      <p:pic>
        <p:nvPicPr>
          <p:cNvPr id="5" name="Picture 7" descr="m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2280205"/>
            <a:ext cx="6958013" cy="33194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036638" y="1691243"/>
            <a:ext cx="2122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mono@48kHz</a:t>
            </a: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1954213" y="2154793"/>
            <a:ext cx="0" cy="4333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149209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MP3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427038" y="1847850"/>
            <a:ext cx="4821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CD stereo: 44.1*16*2 = 1410 kbps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452438" y="2479675"/>
            <a:ext cx="6270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Compression MP3 (Lame, www.mp3dev.org)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3213100" y="2974975"/>
            <a:ext cx="14224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/>
              <a:t>256 kbps</a:t>
            </a:r>
          </a:p>
          <a:p>
            <a:r>
              <a:rPr lang="en-GB"/>
              <a:t>128 kbps</a:t>
            </a:r>
          </a:p>
          <a:p>
            <a:r>
              <a:rPr lang="en-GB"/>
              <a:t>  64 kbps</a:t>
            </a:r>
          </a:p>
          <a:p>
            <a:r>
              <a:rPr lang="en-GB"/>
              <a:t>  32 kbps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452438" y="4892675"/>
            <a:ext cx="532389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Comparison:  	fs = 8kHz (256 kbps)</a:t>
            </a:r>
          </a:p>
          <a:p>
            <a:r>
              <a:rPr lang="en-GB" dirty="0"/>
              <a:t>			fs = 4kHz (128 kbps)</a:t>
            </a:r>
          </a:p>
          <a:p>
            <a:r>
              <a:rPr lang="en-GB" dirty="0"/>
              <a:t>			8 bits (512 kbps)</a:t>
            </a:r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6499953" y="3389313"/>
            <a:ext cx="1932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1800" dirty="0"/>
              <a:t>Residual noise</a:t>
            </a:r>
            <a:endParaRPr lang="en-US" sz="1800" dirty="0"/>
          </a:p>
        </p:txBody>
      </p:sp>
      <p:pic>
        <p:nvPicPr>
          <p:cNvPr id="2" name="melod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247022" y="1963028"/>
            <a:ext cx="252000" cy="252000"/>
          </a:xfrm>
          <a:prstGeom prst="rect">
            <a:avLst/>
          </a:prstGeom>
        </p:spPr>
      </p:pic>
      <p:pic>
        <p:nvPicPr>
          <p:cNvPr id="3" name="melody_256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664571" y="3062326"/>
            <a:ext cx="252000" cy="252000"/>
          </a:xfrm>
          <a:prstGeom prst="rect">
            <a:avLst/>
          </a:prstGeom>
        </p:spPr>
      </p:pic>
      <p:pic>
        <p:nvPicPr>
          <p:cNvPr id="4" name="melody_128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664571" y="3464026"/>
            <a:ext cx="252000" cy="252000"/>
          </a:xfrm>
          <a:prstGeom prst="rect">
            <a:avLst/>
          </a:prstGeom>
        </p:spPr>
      </p:pic>
      <p:pic>
        <p:nvPicPr>
          <p:cNvPr id="39" name="melody_6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664571" y="3865726"/>
            <a:ext cx="252000" cy="252000"/>
          </a:xfrm>
          <a:prstGeom prst="rect">
            <a:avLst/>
          </a:prstGeom>
        </p:spPr>
      </p:pic>
      <p:pic>
        <p:nvPicPr>
          <p:cNvPr id="40" name="melody_32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664571" y="4267427"/>
            <a:ext cx="252000" cy="252000"/>
          </a:xfrm>
          <a:prstGeom prst="rect">
            <a:avLst/>
          </a:prstGeom>
        </p:spPr>
      </p:pic>
      <p:pic>
        <p:nvPicPr>
          <p:cNvPr id="41" name="melody_orig-mp128-norm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361082" y="3459202"/>
            <a:ext cx="252000" cy="252000"/>
          </a:xfrm>
          <a:prstGeom prst="rect">
            <a:avLst/>
          </a:prstGeom>
        </p:spPr>
      </p:pic>
      <p:pic>
        <p:nvPicPr>
          <p:cNvPr id="42" name="melody_8bits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737229" y="5828125"/>
            <a:ext cx="252000" cy="252000"/>
          </a:xfrm>
          <a:prstGeom prst="rect">
            <a:avLst/>
          </a:prstGeom>
        </p:spPr>
      </p:pic>
      <p:pic>
        <p:nvPicPr>
          <p:cNvPr id="43" name="melody_fs8k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737229" y="5050645"/>
            <a:ext cx="252000" cy="252000"/>
          </a:xfrm>
          <a:prstGeom prst="rect">
            <a:avLst/>
          </a:prstGeom>
        </p:spPr>
      </p:pic>
      <p:pic>
        <p:nvPicPr>
          <p:cNvPr id="44" name="melody_fs4k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737229" y="5439385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003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915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046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9013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9013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9013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9013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333399"/>
                </a:solidFill>
              </a:rPr>
              <a:t>Otoemissions</a:t>
            </a:r>
            <a:endParaRPr lang="en-US" sz="3200" kern="0" dirty="0">
              <a:solidFill>
                <a:srgbClr val="333399"/>
              </a:solidFill>
            </a:endParaRPr>
          </a:p>
        </p:txBody>
      </p:sp>
      <p:pic>
        <p:nvPicPr>
          <p:cNvPr id="5" name="Picture 6" descr="EHfig1-TEmethod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665" y="2495084"/>
            <a:ext cx="5117422" cy="2256209"/>
          </a:xfrm>
          <a:prstGeom prst="rect">
            <a:avLst/>
          </a:prstGeom>
          <a:noFill/>
        </p:spPr>
      </p:pic>
      <p:pic>
        <p:nvPicPr>
          <p:cNvPr id="7" name="Picture 8" descr="kemp-otoemissions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9235" y="2226144"/>
            <a:ext cx="3773752" cy="2883740"/>
          </a:xfrm>
          <a:prstGeom prst="rect">
            <a:avLst/>
          </a:prstGeom>
          <a:noFill/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Acoustic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measure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of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the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active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mechanism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7975615" y="6550025"/>
            <a:ext cx="11528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Kemp, 1977</a:t>
            </a:r>
          </a:p>
        </p:txBody>
      </p:sp>
    </p:spTree>
    <p:extLst>
      <p:ext uri="{BB962C8B-B14F-4D97-AF65-F5344CB8AC3E}">
        <p14:creationId xmlns:p14="http://schemas.microsoft.com/office/powerpoint/2010/main" val="219816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333399"/>
                </a:solidFill>
              </a:rPr>
              <a:t>Otoemissions</a:t>
            </a:r>
            <a:endParaRPr lang="en-US" sz="3200" kern="0" dirty="0">
              <a:solidFill>
                <a:srgbClr val="333399"/>
              </a:solidFill>
            </a:endParaRPr>
          </a:p>
        </p:txBody>
      </p:sp>
      <p:pic>
        <p:nvPicPr>
          <p:cNvPr id="9" name="Picture 5" descr="DPspec-gram-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1145" y="2598738"/>
            <a:ext cx="6543208" cy="31523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8787784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333399"/>
                </a:solidFill>
              </a:rPr>
              <a:t>Otoemissions</a:t>
            </a:r>
            <a:endParaRPr lang="en-US" sz="3200" kern="0" dirty="0">
              <a:solidFill>
                <a:srgbClr val="333399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Correlation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with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hearing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loss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7" name="Picture 7" descr="ScanImage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828" y="1746250"/>
            <a:ext cx="3145584" cy="478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flowers-baby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3130" y="4198471"/>
            <a:ext cx="2070915" cy="1949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71218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Indirect measure of selectivity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0338" y="1746250"/>
            <a:ext cx="89836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Link </a:t>
            </a:r>
            <a:r>
              <a:rPr lang="es-ES" sz="2400" dirty="0" err="1">
                <a:solidFill>
                  <a:srgbClr val="000000"/>
                </a:solidFill>
              </a:rPr>
              <a:t>between</a:t>
            </a:r>
            <a:r>
              <a:rPr lang="es-ES" sz="2400" dirty="0">
                <a:solidFill>
                  <a:srgbClr val="000000"/>
                </a:solidFill>
              </a:rPr>
              <a:t> OAE </a:t>
            </a:r>
            <a:r>
              <a:rPr lang="es-ES" sz="2400" dirty="0" err="1">
                <a:solidFill>
                  <a:srgbClr val="000000"/>
                </a:solidFill>
              </a:rPr>
              <a:t>delay</a:t>
            </a:r>
            <a:r>
              <a:rPr lang="es-ES" sz="2400" dirty="0">
                <a:solidFill>
                  <a:srgbClr val="000000"/>
                </a:solidFill>
              </a:rPr>
              <a:t> and </a:t>
            </a:r>
            <a:r>
              <a:rPr lang="es-ES" sz="2400" dirty="0" err="1">
                <a:solidFill>
                  <a:srgbClr val="000000"/>
                </a:solidFill>
              </a:rPr>
              <a:t>selectivity</a:t>
            </a:r>
            <a:endParaRPr lang="es-ES" sz="2400" dirty="0">
              <a:solidFill>
                <a:srgbClr val="000000"/>
              </a:solidFill>
              <a:ea typeface="+mn-ea"/>
              <a:cs typeface="+mn-cs"/>
            </a:endParaRP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</a:rPr>
              <a:t> Are </a:t>
            </a:r>
            <a:r>
              <a:rPr lang="es-ES" sz="2400" dirty="0" err="1">
                <a:solidFill>
                  <a:srgbClr val="000000"/>
                </a:solidFill>
              </a:rPr>
              <a:t>humans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special</a:t>
            </a:r>
            <a:r>
              <a:rPr lang="es-ES" sz="2400" dirty="0">
                <a:solidFill>
                  <a:srgbClr val="000000"/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21" y="2908536"/>
            <a:ext cx="5003110" cy="3613358"/>
          </a:xfrm>
          <a:prstGeom prst="rect">
            <a:avLst/>
          </a:prstGeom>
        </p:spPr>
      </p:pic>
      <p:sp>
        <p:nvSpPr>
          <p:cNvPr id="7" name="ZoneTexte 9"/>
          <p:cNvSpPr txBox="1">
            <a:spLocks noChangeArrowheads="1"/>
          </p:cNvSpPr>
          <p:nvPr/>
        </p:nvSpPr>
        <p:spPr bwMode="auto">
          <a:xfrm>
            <a:off x="7655329" y="6550025"/>
            <a:ext cx="1488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Joris et al., 2011</a:t>
            </a:r>
          </a:p>
        </p:txBody>
      </p:sp>
    </p:spTree>
    <p:extLst>
      <p:ext uri="{BB962C8B-B14F-4D97-AF65-F5344CB8AC3E}">
        <p14:creationId xmlns:p14="http://schemas.microsoft.com/office/powerpoint/2010/main" val="39849241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AutoShape 5">
            <a:hlinkClick r:id="" action="ppaction://noaction" highlightClick="1">
              <a:snd r:embed="rId3" name="ap_r_1.wav"/>
            </a:hlinkClick>
          </p:cNvPr>
          <p:cNvSpPr>
            <a:spLocks noChangeArrowheads="1"/>
          </p:cNvSpPr>
          <p:nvPr/>
        </p:nvSpPr>
        <p:spPr bwMode="auto">
          <a:xfrm>
            <a:off x="1981200" y="5411788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5652" name="AutoShape 6">
            <a:hlinkClick r:id="" action="ppaction://noaction" highlightClick="1">
              <a:snd r:embed="rId4" name="kuppler.wav"/>
            </a:hlinkClick>
          </p:cNvPr>
          <p:cNvSpPr>
            <a:spLocks noChangeArrowheads="1"/>
          </p:cNvSpPr>
          <p:nvPr/>
        </p:nvSpPr>
        <p:spPr bwMode="auto">
          <a:xfrm>
            <a:off x="4495800" y="5410200"/>
            <a:ext cx="381000" cy="377825"/>
          </a:xfrm>
          <a:prstGeom prst="actionButtonSound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5653" name="Text Box 7"/>
          <p:cNvSpPr txBox="1">
            <a:spLocks noChangeArrowheads="1"/>
          </p:cNvSpPr>
          <p:nvPr/>
        </p:nvSpPr>
        <p:spPr bwMode="auto">
          <a:xfrm>
            <a:off x="2362200" y="5410200"/>
            <a:ext cx="2108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 dirty="0" err="1"/>
              <a:t>Oreille</a:t>
            </a:r>
            <a:r>
              <a:rPr lang="de-DE" sz="1800" dirty="0"/>
              <a:t> </a:t>
            </a:r>
            <a:r>
              <a:rPr lang="de-DE" sz="1800" dirty="0" err="1"/>
              <a:t>avec</a:t>
            </a:r>
            <a:r>
              <a:rPr lang="de-DE" sz="1800" dirty="0"/>
              <a:t> SOAE</a:t>
            </a:r>
            <a:endParaRPr lang="de-DE" dirty="0">
              <a:latin typeface="Times New Roman" charset="0"/>
            </a:endParaRPr>
          </a:p>
        </p:txBody>
      </p:sp>
      <p:sp>
        <p:nvSpPr>
          <p:cNvPr id="155654" name="Text Box 8"/>
          <p:cNvSpPr txBox="1">
            <a:spLocks noChangeArrowheads="1"/>
          </p:cNvSpPr>
          <p:nvPr/>
        </p:nvSpPr>
        <p:spPr bwMode="auto">
          <a:xfrm>
            <a:off x="4953000" y="5410200"/>
            <a:ext cx="1182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800" dirty="0" err="1"/>
              <a:t>Coupleur</a:t>
            </a:r>
            <a:endParaRPr lang="de-DE" sz="1800" dirty="0"/>
          </a:p>
        </p:txBody>
      </p:sp>
      <p:sp>
        <p:nvSpPr>
          <p:cNvPr id="155655" name="AutoShape 9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553200" y="3124200"/>
            <a:ext cx="1219200" cy="45720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Spontaneous </a:t>
            </a:r>
            <a:r>
              <a:rPr lang="en-US" sz="3200" kern="0" dirty="0" err="1">
                <a:solidFill>
                  <a:srgbClr val="333399"/>
                </a:solidFill>
              </a:rPr>
              <a:t>otoemissions</a:t>
            </a:r>
            <a:endParaRPr lang="en-US" sz="3200" kern="0" dirty="0">
              <a:solidFill>
                <a:srgbClr val="333399"/>
              </a:solidFill>
            </a:endParaRPr>
          </a:p>
        </p:txBody>
      </p:sp>
      <p:pic>
        <p:nvPicPr>
          <p:cNvPr id="12" name="Picture 6" descr="EHfig1-TEmetho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" y="2463082"/>
            <a:ext cx="5117422" cy="225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3" name="Picture 3" descr="soae_Alexandra_rechts_met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70" b="24510"/>
          <a:stretch>
            <a:fillRect/>
          </a:stretch>
        </p:blipFill>
        <p:spPr bwMode="auto">
          <a:xfrm>
            <a:off x="5011269" y="2156758"/>
            <a:ext cx="4078313" cy="29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5665" y="2286000"/>
            <a:ext cx="2493864" cy="1295400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09072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 animBg="1"/>
      <p:bldP spid="155652" grpId="0" animBg="1"/>
      <p:bldP spid="155653" grpId="0"/>
      <p:bldP spid="155654" grpId="0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296863" y="1519238"/>
            <a:ext cx="872331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Methods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concepts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acoustics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psychophysics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physiology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II. Basic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characteristics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audible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range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masking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critical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band, non-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linearities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MP3,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implants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III. Perceptual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attributes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loudness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pitch, timbre,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IV.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Seminar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	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auditory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scene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  <a:lumOff val="50000"/>
                </a:scheme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4575853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Cochlear implants</a:t>
            </a:r>
          </a:p>
        </p:txBody>
      </p:sp>
      <p:pic>
        <p:nvPicPr>
          <p:cNvPr id="7" name="Picture 5" descr="FF_144_bolero2_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52600"/>
            <a:ext cx="5726112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612741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Cochlear implants</a:t>
            </a:r>
          </a:p>
        </p:txBody>
      </p:sp>
      <p:pic>
        <p:nvPicPr>
          <p:cNvPr id="5" name="Picture 4" descr="implant_exampl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" y="1719076"/>
            <a:ext cx="7634287" cy="4113337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22136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02839" y="4849877"/>
            <a:ext cx="89757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An</a:t>
            </a:r>
            <a:r>
              <a:rPr lang="es-ES" sz="2400" dirty="0"/>
              <a:t> IBM 704 </a:t>
            </a:r>
            <a:r>
              <a:rPr lang="es-ES" sz="2400" dirty="0" err="1"/>
              <a:t>syntheses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first</a:t>
            </a:r>
            <a:r>
              <a:rPr lang="es-ES" sz="2400" dirty="0"/>
              <a:t> digital music </a:t>
            </a:r>
            <a:r>
              <a:rPr lang="es-ES" sz="2400" dirty="0" err="1"/>
              <a:t>ever</a:t>
            </a:r>
            <a:r>
              <a:rPr lang="es-ES" sz="2400" dirty="0"/>
              <a:t>, “In </a:t>
            </a:r>
            <a:r>
              <a:rPr lang="es-ES" sz="2400" dirty="0" err="1"/>
              <a:t>the</a:t>
            </a:r>
            <a:r>
              <a:rPr lang="es-ES" sz="2400" dirty="0"/>
              <a:t> Silver </a:t>
            </a:r>
            <a:r>
              <a:rPr lang="es-ES" sz="2400" dirty="0" err="1"/>
              <a:t>scale</a:t>
            </a:r>
            <a:r>
              <a:rPr lang="es-ES" sz="2400" dirty="0"/>
              <a:t>”, </a:t>
            </a:r>
            <a:r>
              <a:rPr lang="es-ES" sz="2400" dirty="0" err="1"/>
              <a:t>by</a:t>
            </a:r>
            <a:r>
              <a:rPr lang="es-ES" sz="2400" dirty="0"/>
              <a:t> Newman Guttman and Max Mathews 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Bell Labs</a:t>
            </a:r>
          </a:p>
        </p:txBody>
      </p:sp>
      <p:pic>
        <p:nvPicPr>
          <p:cNvPr id="11" name="Picture 10" descr="Macintosh HD:private:var:folders:w7:n84sx3sx1gd4qzd7lghdmcnr0000gn:T:TemporaryItems:560px-IBM_Electronic_Data_Processing_Machine_-_GPN-2000-001881.jpg">
            <a:hlinkClick r:id="" action="ppaction://noaction">
              <a:snd r:embed="rId3" name="Newman Guttman - The Silver Scale (1957).wav"/>
            </a:hlinkClick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87" y="2275586"/>
            <a:ext cx="2655295" cy="193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1098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Cochlear implants</a:t>
            </a:r>
          </a:p>
        </p:txBody>
      </p:sp>
      <p:sp>
        <p:nvSpPr>
          <p:cNvPr id="7" name="Text Box 1028"/>
          <p:cNvSpPr txBox="1">
            <a:spLocks noChangeArrowheads="1"/>
          </p:cNvSpPr>
          <p:nvPr/>
        </p:nvSpPr>
        <p:spPr bwMode="auto">
          <a:xfrm>
            <a:off x="1647825" y="2146109"/>
            <a:ext cx="556113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dirty="0"/>
              <a:t>Simulations of the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#Bands      1      2      3      4      6      8</a:t>
            </a:r>
          </a:p>
        </p:txBody>
      </p:sp>
      <p:pic>
        <p:nvPicPr>
          <p:cNvPr id="8" name="1ch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068572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2ch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066984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3ch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8" y="407015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4ch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88" y="4068572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6ch.wav">
            <a:hlinkClick r:id="" action="ppaction://media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4068572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8ch.wav">
            <a:hlinkClick r:id="" action="ppaction://media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link="rId11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63" y="405745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3146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6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82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886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890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814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3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>
                <p:cTn id="3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3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3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>
                <p:cTn id="3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Cochlear implants</a:t>
            </a:r>
          </a:p>
        </p:txBody>
      </p:sp>
      <p:graphicFrame>
        <p:nvGraphicFramePr>
          <p:cNvPr id="1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208182"/>
              </p:ext>
            </p:extLst>
          </p:nvPr>
        </p:nvGraphicFramePr>
        <p:xfrm>
          <a:off x="2548591" y="1855692"/>
          <a:ext cx="4248150" cy="388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ique" r:id="rId2" imgW="3073400" imgH="2476500" progId="Excel.Chart.8">
                  <p:embed/>
                </p:oleObj>
              </mc:Choice>
              <mc:Fallback>
                <p:oleObj name="Graphique" r:id="rId2" imgW="3073400" imgH="247650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8591" y="1855692"/>
                        <a:ext cx="4248150" cy="3887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3432605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Multiple cues to speech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37" y="2060331"/>
            <a:ext cx="2209800" cy="3467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53" y="2473820"/>
            <a:ext cx="3903685" cy="2651960"/>
          </a:xfrm>
          <a:prstGeom prst="rect">
            <a:avLst/>
          </a:prstGeom>
        </p:spPr>
      </p:pic>
      <p:sp>
        <p:nvSpPr>
          <p:cNvPr id="8" name="ZoneTexte 9"/>
          <p:cNvSpPr txBox="1">
            <a:spLocks noChangeArrowheads="1"/>
          </p:cNvSpPr>
          <p:nvPr/>
        </p:nvSpPr>
        <p:spPr bwMode="auto">
          <a:xfrm>
            <a:off x="7315129" y="6550025"/>
            <a:ext cx="18417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>
                <a:solidFill>
                  <a:srgbClr val="000000"/>
                </a:solidFill>
              </a:rPr>
              <a:t>Shannon et al., 1995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73250" y="5669967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Envelope</a:t>
            </a:r>
            <a:endParaRPr lang="es-E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7269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Multiple cues to speech</a:t>
            </a:r>
          </a:p>
        </p:txBody>
      </p:sp>
      <p:sp>
        <p:nvSpPr>
          <p:cNvPr id="8" name="ZoneTexte 9"/>
          <p:cNvSpPr txBox="1">
            <a:spLocks noChangeArrowheads="1"/>
          </p:cNvSpPr>
          <p:nvPr/>
        </p:nvSpPr>
        <p:spPr bwMode="auto">
          <a:xfrm>
            <a:off x="5864321" y="6527345"/>
            <a:ext cx="32073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Lorenzi</a:t>
            </a:r>
            <a:r>
              <a:rPr lang="fr-FR" sz="1400" dirty="0">
                <a:solidFill>
                  <a:srgbClr val="000000"/>
                </a:solidFill>
              </a:rPr>
              <a:t> et al., 2006; Smith et al., 2002 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3250" y="5669967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Temporal fine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structure</a:t>
            </a:r>
            <a:endParaRPr lang="es-ES" sz="2400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633960" y="2394045"/>
            <a:ext cx="3249613" cy="2941323"/>
            <a:chOff x="5633960" y="2394045"/>
            <a:chExt cx="3249613" cy="2941323"/>
          </a:xfrm>
        </p:grpSpPr>
        <p:grpSp>
          <p:nvGrpSpPr>
            <p:cNvPr id="13" name="Group 5"/>
            <p:cNvGrpSpPr>
              <a:grpSpLocks/>
            </p:cNvGrpSpPr>
            <p:nvPr/>
          </p:nvGrpSpPr>
          <p:grpSpPr bwMode="auto">
            <a:xfrm>
              <a:off x="5633960" y="2394045"/>
              <a:ext cx="3249613" cy="2605087"/>
              <a:chOff x="3696" y="1688"/>
              <a:chExt cx="1982" cy="1793"/>
            </a:xfrm>
          </p:grpSpPr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1" r="4294"/>
              <a:stretch>
                <a:fillRect/>
              </a:stretch>
            </p:blipFill>
            <p:spPr bwMode="auto">
              <a:xfrm>
                <a:off x="3696" y="1688"/>
                <a:ext cx="1982" cy="17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Rectangle 7"/>
              <p:cNvSpPr>
                <a:spLocks noChangeArrowheads="1"/>
              </p:cNvSpPr>
              <p:nvPr/>
            </p:nvSpPr>
            <p:spPr bwMode="auto">
              <a:xfrm>
                <a:off x="3742" y="1707"/>
                <a:ext cx="136" cy="1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fr-FR">
                  <a:cs typeface="+mn-cs"/>
                </a:endParaRPr>
              </a:p>
            </p:txBody>
          </p:sp>
        </p:grpSp>
        <p:pic>
          <p:nvPicPr>
            <p:cNvPr id="2" name="noise_env+Mt1_fts-nb8.wav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947479" y="4999132"/>
              <a:ext cx="336236" cy="336236"/>
            </a:xfrm>
            <a:prstGeom prst="rect">
              <a:avLst/>
            </a:prstGeom>
          </p:spPr>
        </p:pic>
        <p:pic>
          <p:nvPicPr>
            <p:cNvPr id="3" name="Mt1_env+noise_fts-nb8.wav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330433" y="4999132"/>
              <a:ext cx="336236" cy="336236"/>
            </a:xfrm>
            <a:prstGeom prst="rect">
              <a:avLst/>
            </a:prstGeom>
          </p:spPr>
        </p:pic>
      </p:grpSp>
      <p:pic>
        <p:nvPicPr>
          <p:cNvPr id="4" name="Picture 3" descr="synthe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6" y="1936184"/>
            <a:ext cx="4893781" cy="3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600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868363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333399"/>
                </a:solidFill>
              </a:rPr>
              <a:t>Multiple cues to speech</a:t>
            </a:r>
          </a:p>
        </p:txBody>
      </p:sp>
      <p:sp>
        <p:nvSpPr>
          <p:cNvPr id="8" name="ZoneTexte 9"/>
          <p:cNvSpPr txBox="1">
            <a:spLocks noChangeArrowheads="1"/>
          </p:cNvSpPr>
          <p:nvPr/>
        </p:nvSpPr>
        <p:spPr bwMode="auto">
          <a:xfrm>
            <a:off x="7405849" y="6550025"/>
            <a:ext cx="16916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dirty="0" err="1">
                <a:solidFill>
                  <a:srgbClr val="000000"/>
                </a:solidFill>
              </a:rPr>
              <a:t>Remez</a:t>
            </a:r>
            <a:r>
              <a:rPr lang="fr-FR" sz="1400" dirty="0">
                <a:solidFill>
                  <a:srgbClr val="000000"/>
                </a:solidFill>
              </a:rPr>
              <a:t> et al., 1981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3250" y="5669967"/>
            <a:ext cx="89836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Formant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frequencies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 (sine-wave </a:t>
            </a:r>
            <a:r>
              <a:rPr lang="es-ES" sz="2400" dirty="0" err="1">
                <a:solidFill>
                  <a:srgbClr val="000000"/>
                </a:solidFill>
                <a:ea typeface="+mn-ea"/>
                <a:cs typeface="+mn-cs"/>
              </a:rPr>
              <a:t>speech</a:t>
            </a:r>
            <a:r>
              <a:rPr lang="es-E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9" name="Image 3" descr="test_sws_1.png">
            <a:hlinkClick r:id="" action="ppaction://noaction">
              <a:snd r:embed="rId2" name="test_sws_1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" y="1915017"/>
            <a:ext cx="3072179" cy="2306695"/>
          </a:xfrm>
          <a:prstGeom prst="rect">
            <a:avLst/>
          </a:prstGeom>
        </p:spPr>
      </p:pic>
      <p:pic>
        <p:nvPicPr>
          <p:cNvPr id="10" name="Image 4" descr="test_sws_2.png">
            <a:hlinkClick r:id="" action="ppaction://noaction">
              <a:snd r:embed="rId4" name="test_sws_2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27" y="1915017"/>
            <a:ext cx="3072179" cy="2306695"/>
          </a:xfrm>
          <a:prstGeom prst="rect">
            <a:avLst/>
          </a:prstGeom>
        </p:spPr>
      </p:pic>
      <p:pic>
        <p:nvPicPr>
          <p:cNvPr id="11" name="Image 5" descr="test_sws_5.png">
            <a:hlinkClick r:id="" action="ppaction://noaction">
              <a:snd r:embed="rId6" name="test_sws_5.wav"/>
            </a:hlinkClick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89" y="1915017"/>
            <a:ext cx="3072179" cy="2306695"/>
          </a:xfrm>
          <a:prstGeom prst="rect">
            <a:avLst/>
          </a:prstGeom>
        </p:spPr>
      </p:pic>
      <p:pic>
        <p:nvPicPr>
          <p:cNvPr id="12" name="Image 6" descr="test_orig.png">
            <a:hlinkClick r:id="" action="ppaction://noaction">
              <a:snd r:embed="rId8" name="15_Q_PSOLA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89" y="4109826"/>
            <a:ext cx="3072179" cy="23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829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02839" y="4849877"/>
            <a:ext cx="897572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Un IBM 704 </a:t>
            </a:r>
            <a:r>
              <a:rPr lang="es-ES" sz="2400" dirty="0" err="1"/>
              <a:t>synthétise</a:t>
            </a:r>
            <a:r>
              <a:rPr lang="es-ES" sz="2400" dirty="0"/>
              <a:t> la </a:t>
            </a:r>
            <a:r>
              <a:rPr lang="es-ES" sz="2400" dirty="0" err="1"/>
              <a:t>première</a:t>
            </a:r>
            <a:r>
              <a:rPr lang="es-ES" sz="2400" dirty="0"/>
              <a:t> </a:t>
            </a:r>
            <a:r>
              <a:rPr lang="es-ES" sz="2400" dirty="0" err="1"/>
              <a:t>musique</a:t>
            </a:r>
            <a:r>
              <a:rPr lang="es-ES" sz="2400" dirty="0"/>
              <a:t> </a:t>
            </a:r>
            <a:r>
              <a:rPr lang="es-ES" sz="2400" dirty="0" err="1"/>
              <a:t>numérique</a:t>
            </a:r>
            <a:r>
              <a:rPr lang="es-ES" sz="2400" dirty="0"/>
              <a:t>,         “In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Silver</a:t>
            </a:r>
            <a:r>
              <a:rPr lang="es-ES" sz="2400" dirty="0"/>
              <a:t> </a:t>
            </a:r>
            <a:r>
              <a:rPr lang="es-ES" sz="2400" dirty="0" err="1"/>
              <a:t>scale</a:t>
            </a:r>
            <a:r>
              <a:rPr lang="es-ES" sz="2400" dirty="0"/>
              <a:t>”, par </a:t>
            </a:r>
            <a:r>
              <a:rPr lang="es-ES" sz="2400" dirty="0" err="1"/>
              <a:t>Newman</a:t>
            </a:r>
            <a:r>
              <a:rPr lang="es-ES" sz="2400" dirty="0"/>
              <a:t> </a:t>
            </a:r>
            <a:r>
              <a:rPr lang="es-ES" sz="2400" dirty="0" err="1"/>
              <a:t>Guttman</a:t>
            </a:r>
            <a:r>
              <a:rPr lang="es-ES" sz="2400" dirty="0"/>
              <a:t> et Max </a:t>
            </a:r>
            <a:r>
              <a:rPr lang="es-ES" sz="2400" dirty="0" err="1"/>
              <a:t>Mathews</a:t>
            </a:r>
            <a:r>
              <a:rPr lang="es-ES" sz="2400" dirty="0"/>
              <a:t>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“Pitch </a:t>
            </a:r>
            <a:r>
              <a:rPr lang="es-ES" sz="2400" dirty="0" err="1"/>
              <a:t>variations</a:t>
            </a:r>
            <a:r>
              <a:rPr lang="es-ES" sz="2400" dirty="0"/>
              <a:t>”, </a:t>
            </a:r>
            <a:r>
              <a:rPr lang="es-ES" sz="2400" dirty="0" err="1"/>
              <a:t>Newman</a:t>
            </a:r>
            <a:r>
              <a:rPr lang="es-ES" sz="2400" dirty="0"/>
              <a:t> </a:t>
            </a:r>
            <a:r>
              <a:rPr lang="es-ES" sz="2400" dirty="0" err="1"/>
              <a:t>Guttman</a:t>
            </a:r>
            <a:r>
              <a:rPr lang="es-ES" sz="2400" dirty="0"/>
              <a:t>, 1957 </a:t>
            </a:r>
          </a:p>
        </p:txBody>
      </p:sp>
      <p:pic>
        <p:nvPicPr>
          <p:cNvPr id="3" name="Picture 2">
            <a:hlinkClick r:id="" action="ppaction://noaction">
              <a:snd r:embed="rId3" name="Newman Guttman - Pitch Variations (1957)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122" y="1974903"/>
            <a:ext cx="4599123" cy="2655295"/>
          </a:xfrm>
          <a:prstGeom prst="rect">
            <a:avLst/>
          </a:prstGeom>
        </p:spPr>
      </p:pic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Bell Labs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Caractéristiques</a:t>
            </a: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élémentaires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9610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02839" y="4849877"/>
            <a:ext cx="89757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Un IBM 704 </a:t>
            </a:r>
            <a:r>
              <a:rPr lang="es-ES" sz="2400" dirty="0" err="1"/>
              <a:t>synthétise</a:t>
            </a:r>
            <a:r>
              <a:rPr lang="es-ES" sz="2400" dirty="0"/>
              <a:t> la </a:t>
            </a:r>
            <a:r>
              <a:rPr lang="es-ES" sz="2400" dirty="0" err="1"/>
              <a:t>première</a:t>
            </a:r>
            <a:r>
              <a:rPr lang="es-ES" sz="2400" dirty="0"/>
              <a:t> </a:t>
            </a:r>
            <a:r>
              <a:rPr lang="es-ES" sz="2400" dirty="0" err="1"/>
              <a:t>musique</a:t>
            </a:r>
            <a:r>
              <a:rPr lang="es-ES" sz="2400" dirty="0"/>
              <a:t> </a:t>
            </a:r>
            <a:r>
              <a:rPr lang="es-ES" sz="2400" dirty="0" err="1"/>
              <a:t>numérique</a:t>
            </a:r>
            <a:r>
              <a:rPr lang="es-ES" sz="2400" dirty="0"/>
              <a:t>,         “In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Silver</a:t>
            </a:r>
            <a:r>
              <a:rPr lang="es-ES" sz="2400" dirty="0"/>
              <a:t> </a:t>
            </a:r>
            <a:r>
              <a:rPr lang="es-ES" sz="2400" dirty="0" err="1"/>
              <a:t>scale</a:t>
            </a:r>
            <a:r>
              <a:rPr lang="es-ES" sz="2400" dirty="0"/>
              <a:t>”, par </a:t>
            </a:r>
            <a:r>
              <a:rPr lang="es-ES" sz="2400" dirty="0" err="1"/>
              <a:t>Newman</a:t>
            </a:r>
            <a:r>
              <a:rPr lang="es-ES" sz="2400" dirty="0"/>
              <a:t> </a:t>
            </a:r>
            <a:r>
              <a:rPr lang="es-ES" sz="2400" dirty="0" err="1"/>
              <a:t>Guttman</a:t>
            </a:r>
            <a:r>
              <a:rPr lang="es-ES" sz="2400" dirty="0"/>
              <a:t> et Max </a:t>
            </a:r>
            <a:r>
              <a:rPr lang="es-ES" sz="2400" dirty="0" err="1"/>
              <a:t>Mathews</a:t>
            </a:r>
            <a:r>
              <a:rPr lang="es-ES" sz="2400" dirty="0"/>
              <a:t>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“Pitch </a:t>
            </a:r>
            <a:r>
              <a:rPr lang="es-ES" sz="2400" dirty="0" err="1"/>
              <a:t>variations</a:t>
            </a:r>
            <a:r>
              <a:rPr lang="es-ES" sz="2400" dirty="0"/>
              <a:t>”, </a:t>
            </a:r>
            <a:r>
              <a:rPr lang="es-ES" sz="2400" dirty="0" err="1"/>
              <a:t>Newman</a:t>
            </a:r>
            <a:r>
              <a:rPr lang="es-ES" sz="2400" dirty="0"/>
              <a:t> </a:t>
            </a:r>
            <a:r>
              <a:rPr lang="es-ES" sz="2400" dirty="0" err="1"/>
              <a:t>Guttman</a:t>
            </a:r>
            <a:r>
              <a:rPr lang="es-ES" sz="2400" dirty="0"/>
              <a:t>, 1957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Possibilités</a:t>
            </a:r>
            <a:r>
              <a:rPr lang="es-ES" sz="2400" dirty="0"/>
              <a:t> </a:t>
            </a:r>
            <a:r>
              <a:rPr lang="es-ES" sz="2400" dirty="0" err="1"/>
              <a:t>techniquement</a:t>
            </a:r>
            <a:r>
              <a:rPr lang="es-ES" sz="2400" dirty="0"/>
              <a:t> </a:t>
            </a:r>
            <a:r>
              <a:rPr lang="es-ES" sz="2400" dirty="0" err="1"/>
              <a:t>illimitées</a:t>
            </a:r>
            <a:endParaRPr lang="es-ES" sz="2400" dirty="0"/>
          </a:p>
        </p:txBody>
      </p:sp>
      <p:pic>
        <p:nvPicPr>
          <p:cNvPr id="13" name="Picture 12" descr="Macintosh HD:private:var:folders:w7:n84sx3sx1gd4qzd7lghdmcnr0000gn:T:TemporaryItems:imgre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52" y="1763815"/>
            <a:ext cx="1916363" cy="288500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Bell Labs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2070" y="4374105"/>
            <a:ext cx="2529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Mathews, Science, 1963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07015" y="1808820"/>
            <a:ext cx="3046610" cy="2216100"/>
            <a:chOff x="5427095" y="1178749"/>
            <a:chExt cx="3046610" cy="2216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7105" y="1178749"/>
              <a:ext cx="2956600" cy="8550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7095" y="2258869"/>
              <a:ext cx="2930500" cy="1135980"/>
            </a:xfrm>
            <a:prstGeom prst="rect">
              <a:avLst/>
            </a:prstGeom>
          </p:spPr>
        </p:pic>
      </p:grp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II.1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Caractéristiques</a:t>
            </a:r>
            <a:r>
              <a:rPr lang="en-US" sz="3600" kern="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600" kern="0" dirty="0" err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élémentaires</a:t>
            </a:r>
            <a:endParaRPr lang="en-US" sz="3600" kern="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79216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318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es-ES" sz="3600" dirty="0">
                <a:solidFill>
                  <a:schemeClr val="bg1"/>
                </a:solidFill>
              </a:rPr>
              <a:t>Basic </a:t>
            </a:r>
            <a:r>
              <a:rPr lang="es-ES" sz="3600" dirty="0" err="1">
                <a:solidFill>
                  <a:schemeClr val="bg1"/>
                </a:solidFill>
              </a:rPr>
              <a:t>characteristics</a:t>
            </a:r>
            <a:endParaRPr lang="en-US" sz="3600" kern="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71114" y="4849877"/>
            <a:ext cx="89757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“Pitch </a:t>
            </a:r>
            <a:r>
              <a:rPr lang="es-ES" sz="2400" dirty="0" err="1"/>
              <a:t>variations</a:t>
            </a:r>
            <a:r>
              <a:rPr lang="es-ES" sz="2400" dirty="0"/>
              <a:t>”, </a:t>
            </a:r>
            <a:r>
              <a:rPr lang="es-ES" sz="2400" dirty="0" err="1"/>
              <a:t>Newman</a:t>
            </a:r>
            <a:r>
              <a:rPr lang="es-ES" sz="2400" dirty="0"/>
              <a:t> </a:t>
            </a:r>
            <a:r>
              <a:rPr lang="es-ES" sz="2400" dirty="0" err="1"/>
              <a:t>Guttman</a:t>
            </a:r>
            <a:r>
              <a:rPr lang="es-ES" sz="2400" dirty="0"/>
              <a:t>, 1957 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Limitless</a:t>
            </a:r>
            <a:r>
              <a:rPr lang="es-ES" sz="2400" dirty="0"/>
              <a:t> </a:t>
            </a:r>
            <a:r>
              <a:rPr lang="es-ES" sz="2400" dirty="0" err="1"/>
              <a:t>possibilities</a:t>
            </a:r>
            <a:endParaRPr lang="es-ES" sz="2400" dirty="0"/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s-ES" sz="2400" dirty="0"/>
              <a:t> </a:t>
            </a:r>
            <a:r>
              <a:rPr lang="es-ES" sz="2400" dirty="0" err="1"/>
              <a:t>Compose</a:t>
            </a:r>
            <a:r>
              <a:rPr lang="es-ES" sz="2400" dirty="0"/>
              <a:t> </a:t>
            </a:r>
            <a:r>
              <a:rPr lang="es-ES" sz="2400" dirty="0" err="1"/>
              <a:t>sound</a:t>
            </a:r>
            <a:r>
              <a:rPr lang="es-ES" sz="2400" dirty="0"/>
              <a:t> </a:t>
            </a:r>
            <a:r>
              <a:rPr lang="es-ES" sz="2400" dirty="0" err="1"/>
              <a:t>itself</a:t>
            </a:r>
            <a:r>
              <a:rPr lang="es-ES" sz="2400" dirty="0"/>
              <a:t>: link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auditory</a:t>
            </a:r>
            <a:r>
              <a:rPr lang="es-ES" sz="2400" dirty="0"/>
              <a:t> </a:t>
            </a:r>
            <a:r>
              <a:rPr lang="es-ES" sz="2400" dirty="0" err="1"/>
              <a:t>perception</a:t>
            </a:r>
            <a:endParaRPr lang="es-ES" sz="2400" dirty="0"/>
          </a:p>
        </p:txBody>
      </p:sp>
      <p:pic>
        <p:nvPicPr>
          <p:cNvPr id="3" name="Picture 2">
            <a:hlinkClick r:id="" action="ppaction://noaction">
              <a:snd r:embed="rId2" name="Newman Guttman - Pitch Variations (1957)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122" y="1974903"/>
            <a:ext cx="4599123" cy="2655295"/>
          </a:xfrm>
          <a:prstGeom prst="rect">
            <a:avLst/>
          </a:prstGeom>
        </p:spPr>
      </p:pic>
      <p:pic>
        <p:nvPicPr>
          <p:cNvPr id="13" name="Picture 12" descr="Macintosh HD:private:var:folders:w7:n84sx3sx1gd4qzd7lghdmcnr0000gn:T:TemporaryItems:imgres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52" y="1763815"/>
            <a:ext cx="1916363" cy="2885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771972" y="1673805"/>
            <a:ext cx="6978757" cy="3005604"/>
            <a:chOff x="771972" y="1046208"/>
            <a:chExt cx="6978757" cy="3005604"/>
          </a:xfrm>
        </p:grpSpPr>
        <p:pic>
          <p:nvPicPr>
            <p:cNvPr id="12" name="Picture 11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27"/>
            <a:stretch/>
          </p:blipFill>
          <p:spPr bwMode="auto">
            <a:xfrm>
              <a:off x="771972" y="1178750"/>
              <a:ext cx="3710018" cy="2577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662010" y="3744035"/>
              <a:ext cx="30887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Jean-Claude </a:t>
              </a:r>
              <a:r>
                <a:rPr lang="en-US" sz="1400" dirty="0" err="1"/>
                <a:t>Risset</a:t>
              </a:r>
              <a:r>
                <a:rPr lang="en-US" sz="1400" dirty="0"/>
                <a:t>, “Catalog”, 1969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82090" y="1046208"/>
              <a:ext cx="1902901" cy="2787837"/>
            </a:xfrm>
            <a:prstGeom prst="rect">
              <a:avLst/>
            </a:prstGeom>
          </p:spPr>
        </p:pic>
      </p:grp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-1" y="868362"/>
            <a:ext cx="91440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Bell Labs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2070" y="4374105"/>
            <a:ext cx="2529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Mathews, Science, 1963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07015" y="1808820"/>
            <a:ext cx="3046610" cy="2216100"/>
            <a:chOff x="5427095" y="1178749"/>
            <a:chExt cx="3046610" cy="2216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7105" y="1178749"/>
              <a:ext cx="2956600" cy="8550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7095" y="2258869"/>
              <a:ext cx="2930500" cy="1135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766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theme/theme1.xml><?xml version="1.0" encoding="utf-8"?>
<a:theme xmlns:a="http://schemas.openxmlformats.org/drawingml/2006/main" name="1_Modèle par défaut">
  <a:themeElements>
    <a:clrScheme name="1_Modèle par défaut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1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6533</TotalTime>
  <Words>1502</Words>
  <Application>Microsoft Macintosh PowerPoint</Application>
  <PresentationFormat>On-screen Show (4:3)</PresentationFormat>
  <Paragraphs>330</Paragraphs>
  <Slides>64</Slides>
  <Notes>8</Notes>
  <HiddenSlides>8</HiddenSlides>
  <MMClips>19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e</vt:lpstr>
      <vt:lpstr>Times New Roman</vt:lpstr>
      <vt:lpstr>1_Modèle par défaut</vt:lpstr>
      <vt:lpstr>2_Modèle par défaut</vt:lpstr>
      <vt:lpstr>Graphique</vt:lpstr>
      <vt:lpstr>Perception auditive</vt:lpstr>
      <vt:lpstr>CogSci 307: Auditory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P2: Perception auditive</dc:title>
  <dc:creator>Daniel P</dc:creator>
  <cp:lastModifiedBy>Daniel P</cp:lastModifiedBy>
  <cp:revision>134</cp:revision>
  <dcterms:created xsi:type="dcterms:W3CDTF">2014-10-06T13:06:27Z</dcterms:created>
  <dcterms:modified xsi:type="dcterms:W3CDTF">2022-10-07T07:02:15Z</dcterms:modified>
</cp:coreProperties>
</file>